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7" r:id="rId4"/>
    <p:sldId id="258" r:id="rId5"/>
    <p:sldId id="263" r:id="rId6"/>
    <p:sldId id="262" r:id="rId7"/>
    <p:sldId id="261" r:id="rId8"/>
    <p:sldId id="260" r:id="rId9"/>
    <p:sldId id="276" r:id="rId10"/>
    <p:sldId id="270" r:id="rId11"/>
    <p:sldId id="271" r:id="rId12"/>
    <p:sldId id="272" r:id="rId13"/>
    <p:sldId id="275" r:id="rId14"/>
    <p:sldId id="259" r:id="rId15"/>
    <p:sldId id="274" r:id="rId16"/>
    <p:sldId id="264" r:id="rId17"/>
    <p:sldId id="265" r:id="rId18"/>
    <p:sldId id="281" r:id="rId19"/>
    <p:sldId id="280" r:id="rId20"/>
    <p:sldId id="279" r:id="rId21"/>
    <p:sldId id="287" r:id="rId22"/>
    <p:sldId id="278" r:id="rId23"/>
    <p:sldId id="273" r:id="rId24"/>
    <p:sldId id="292" r:id="rId25"/>
    <p:sldId id="299" r:id="rId26"/>
    <p:sldId id="290" r:id="rId27"/>
    <p:sldId id="291" r:id="rId28"/>
    <p:sldId id="289" r:id="rId29"/>
    <p:sldId id="300" r:id="rId30"/>
    <p:sldId id="301" r:id="rId31"/>
    <p:sldId id="302" r:id="rId32"/>
    <p:sldId id="303" r:id="rId33"/>
    <p:sldId id="304" r:id="rId34"/>
    <p:sldId id="305" r:id="rId35"/>
    <p:sldId id="314" r:id="rId36"/>
    <p:sldId id="269" r:id="rId37"/>
    <p:sldId id="284" r:id="rId38"/>
    <p:sldId id="283" r:id="rId39"/>
    <p:sldId id="282" r:id="rId40"/>
    <p:sldId id="285" r:id="rId41"/>
    <p:sldId id="286" r:id="rId42"/>
    <p:sldId id="306" r:id="rId4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96" y="8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C95CBB1-7717-4C03-AD85-19C4556E5FBC}" type="datetimeFigureOut">
              <a:rPr lang="ru-RU" smtClean="0"/>
              <a:t>05.12.2022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AF0819-4F8A-4F1A-84A9-6B54033B5383}" type="slidenum">
              <a:rPr lang="ru-RU" smtClean="0"/>
              <a:t>‹#›</a:t>
            </a:fld>
            <a:endParaRPr lang="ru-RU"/>
          </a:p>
        </p:txBody>
      </p:sp>
    </p:spTree>
    <p:extLst>
      <p:ext uri="{BB962C8B-B14F-4D97-AF65-F5344CB8AC3E}">
        <p14:creationId xmlns:p14="http://schemas.microsoft.com/office/powerpoint/2010/main" val="2659208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C95CBB1-7717-4C03-AD85-19C4556E5FBC}" type="datetimeFigureOut">
              <a:rPr lang="ru-RU" smtClean="0"/>
              <a:t>05.12.2022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AF0819-4F8A-4F1A-84A9-6B54033B5383}" type="slidenum">
              <a:rPr lang="ru-RU" smtClean="0"/>
              <a:t>‹#›</a:t>
            </a:fld>
            <a:endParaRPr lang="ru-RU"/>
          </a:p>
        </p:txBody>
      </p:sp>
    </p:spTree>
    <p:extLst>
      <p:ext uri="{BB962C8B-B14F-4D97-AF65-F5344CB8AC3E}">
        <p14:creationId xmlns:p14="http://schemas.microsoft.com/office/powerpoint/2010/main" val="2035982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C95CBB1-7717-4C03-AD85-19C4556E5FBC}" type="datetimeFigureOut">
              <a:rPr lang="ru-RU" smtClean="0"/>
              <a:t>05.12.2022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AF0819-4F8A-4F1A-84A9-6B54033B5383}" type="slidenum">
              <a:rPr lang="ru-RU" smtClean="0"/>
              <a:t>‹#›</a:t>
            </a:fld>
            <a:endParaRPr lang="ru-RU"/>
          </a:p>
        </p:txBody>
      </p:sp>
    </p:spTree>
    <p:extLst>
      <p:ext uri="{BB962C8B-B14F-4D97-AF65-F5344CB8AC3E}">
        <p14:creationId xmlns:p14="http://schemas.microsoft.com/office/powerpoint/2010/main" val="123575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C95CBB1-7717-4C03-AD85-19C4556E5FBC}" type="datetimeFigureOut">
              <a:rPr lang="ru-RU" smtClean="0"/>
              <a:t>05.12.2022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5AF0819-4F8A-4F1A-84A9-6B54033B5383}" type="slidenum">
              <a:rPr lang="ru-RU" smtClean="0"/>
              <a:t>‹#›</a:t>
            </a:fld>
            <a:endParaRPr lang="ru-RU"/>
          </a:p>
        </p:txBody>
      </p:sp>
    </p:spTree>
    <p:extLst>
      <p:ext uri="{BB962C8B-B14F-4D97-AF65-F5344CB8AC3E}">
        <p14:creationId xmlns:p14="http://schemas.microsoft.com/office/powerpoint/2010/main" val="2310624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C95CBB1-7717-4C03-AD85-19C4556E5FBC}" type="datetimeFigureOut">
              <a:rPr lang="ru-RU" smtClean="0"/>
              <a:t>05.12.2022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5AF0819-4F8A-4F1A-84A9-6B54033B5383}" type="slidenum">
              <a:rPr lang="ru-RU" smtClean="0"/>
              <a:t>‹#›</a:t>
            </a:fld>
            <a:endParaRPr lang="ru-RU"/>
          </a:p>
        </p:txBody>
      </p:sp>
    </p:spTree>
    <p:extLst>
      <p:ext uri="{BB962C8B-B14F-4D97-AF65-F5344CB8AC3E}">
        <p14:creationId xmlns:p14="http://schemas.microsoft.com/office/powerpoint/2010/main" val="2343870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C95CBB1-7717-4C03-AD85-19C4556E5FBC}" type="datetimeFigureOut">
              <a:rPr lang="ru-RU" smtClean="0"/>
              <a:t>05.12.2022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5AF0819-4F8A-4F1A-84A9-6B54033B5383}" type="slidenum">
              <a:rPr lang="ru-RU" smtClean="0"/>
              <a:t>‹#›</a:t>
            </a:fld>
            <a:endParaRPr lang="ru-RU"/>
          </a:p>
        </p:txBody>
      </p:sp>
    </p:spTree>
    <p:extLst>
      <p:ext uri="{BB962C8B-B14F-4D97-AF65-F5344CB8AC3E}">
        <p14:creationId xmlns:p14="http://schemas.microsoft.com/office/powerpoint/2010/main" val="803997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C95CBB1-7717-4C03-AD85-19C4556E5FBC}" type="datetimeFigureOut">
              <a:rPr lang="ru-RU" smtClean="0"/>
              <a:t>05.12.2022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5AF0819-4F8A-4F1A-84A9-6B54033B5383}" type="slidenum">
              <a:rPr lang="ru-RU" smtClean="0"/>
              <a:t>‹#›</a:t>
            </a:fld>
            <a:endParaRPr lang="ru-RU"/>
          </a:p>
        </p:txBody>
      </p:sp>
    </p:spTree>
    <p:extLst>
      <p:ext uri="{BB962C8B-B14F-4D97-AF65-F5344CB8AC3E}">
        <p14:creationId xmlns:p14="http://schemas.microsoft.com/office/powerpoint/2010/main" val="718407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C95CBB1-7717-4C03-AD85-19C4556E5FBC}" type="datetimeFigureOut">
              <a:rPr lang="ru-RU" smtClean="0"/>
              <a:t>05.12.2022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5AF0819-4F8A-4F1A-84A9-6B54033B5383}" type="slidenum">
              <a:rPr lang="ru-RU" smtClean="0"/>
              <a:t>‹#›</a:t>
            </a:fld>
            <a:endParaRPr lang="ru-RU"/>
          </a:p>
        </p:txBody>
      </p:sp>
    </p:spTree>
    <p:extLst>
      <p:ext uri="{BB962C8B-B14F-4D97-AF65-F5344CB8AC3E}">
        <p14:creationId xmlns:p14="http://schemas.microsoft.com/office/powerpoint/2010/main" val="1088188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C95CBB1-7717-4C03-AD85-19C4556E5FBC}" type="datetimeFigureOut">
              <a:rPr lang="ru-RU" smtClean="0"/>
              <a:t>05.12.2022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5AF0819-4F8A-4F1A-84A9-6B54033B5383}" type="slidenum">
              <a:rPr lang="ru-RU" smtClean="0"/>
              <a:t>‹#›</a:t>
            </a:fld>
            <a:endParaRPr lang="ru-RU"/>
          </a:p>
        </p:txBody>
      </p:sp>
    </p:spTree>
    <p:extLst>
      <p:ext uri="{BB962C8B-B14F-4D97-AF65-F5344CB8AC3E}">
        <p14:creationId xmlns:p14="http://schemas.microsoft.com/office/powerpoint/2010/main" val="184026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C95CBB1-7717-4C03-AD85-19C4556E5FBC}" type="datetimeFigureOut">
              <a:rPr lang="ru-RU" smtClean="0"/>
              <a:t>05.12.2022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AF0819-4F8A-4F1A-84A9-6B54033B5383}" type="slidenum">
              <a:rPr lang="ru-RU" smtClean="0"/>
              <a:t>‹#›</a:t>
            </a:fld>
            <a:endParaRPr lang="ru-RU"/>
          </a:p>
        </p:txBody>
      </p:sp>
    </p:spTree>
    <p:extLst>
      <p:ext uri="{BB962C8B-B14F-4D97-AF65-F5344CB8AC3E}">
        <p14:creationId xmlns:p14="http://schemas.microsoft.com/office/powerpoint/2010/main" val="186318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C95CBB1-7717-4C03-AD85-19C4556E5FBC}" type="datetimeFigureOut">
              <a:rPr lang="ru-RU" smtClean="0"/>
              <a:t>05.12.2022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5AF0819-4F8A-4F1A-84A9-6B54033B5383}" type="slidenum">
              <a:rPr lang="ru-RU" smtClean="0"/>
              <a:t>‹#›</a:t>
            </a:fld>
            <a:endParaRPr lang="ru-RU"/>
          </a:p>
        </p:txBody>
      </p:sp>
    </p:spTree>
    <p:extLst>
      <p:ext uri="{BB962C8B-B14F-4D97-AF65-F5344CB8AC3E}">
        <p14:creationId xmlns:p14="http://schemas.microsoft.com/office/powerpoint/2010/main" val="1799755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95CBB1-7717-4C03-AD85-19C4556E5FBC}" type="datetimeFigureOut">
              <a:rPr lang="ru-RU" smtClean="0"/>
              <a:t>05.12.2022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AF0819-4F8A-4F1A-84A9-6B54033B5383}" type="slidenum">
              <a:rPr lang="ru-RU" smtClean="0"/>
              <a:t>‹#›</a:t>
            </a:fld>
            <a:endParaRPr lang="ru-RU"/>
          </a:p>
        </p:txBody>
      </p:sp>
    </p:spTree>
    <p:extLst>
      <p:ext uri="{BB962C8B-B14F-4D97-AF65-F5344CB8AC3E}">
        <p14:creationId xmlns:p14="http://schemas.microsoft.com/office/powerpoint/2010/main" val="626902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lidermsk.ru/services/6/obmernyie-rabotyi-zdanij-i-sooruzhenij-stroitelnyih-konstruktsij/"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s://ic-globalem.pro/"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4299" y="114300"/>
            <a:ext cx="1338943" cy="914400"/>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latin typeface="Times New Roman" panose="02020603050405020304" pitchFamily="18" charset="0"/>
                <a:cs typeface="Times New Roman" panose="02020603050405020304" pitchFamily="18" charset="0"/>
              </a:rPr>
              <a:t>НПК</a:t>
            </a:r>
            <a:endParaRPr lang="ru-RU" sz="2000" b="1" dirty="0">
              <a:solidFill>
                <a:srgbClr val="C000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614765" y="2664320"/>
            <a:ext cx="7756071" cy="914400"/>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latin typeface="Times New Roman" panose="02020603050405020304" pitchFamily="18" charset="0"/>
                <a:cs typeface="Times New Roman" panose="02020603050405020304" pitchFamily="18" charset="0"/>
              </a:rPr>
              <a:t>Лекция №02 - </a:t>
            </a:r>
            <a:r>
              <a:rPr lang="ru-RU" b="1" dirty="0">
                <a:solidFill>
                  <a:srgbClr val="C00000"/>
                </a:solidFill>
                <a:latin typeface="Times New Roman" panose="02020603050405020304" pitchFamily="18" charset="0"/>
                <a:cs typeface="Times New Roman" panose="02020603050405020304" pitchFamily="18" charset="0"/>
              </a:rPr>
              <a:t>Методы испытаний строительных конструкций</a:t>
            </a:r>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3514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7421" y="1028701"/>
            <a:ext cx="11900848" cy="396784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ru-RU" sz="2400" b="1" dirty="0" smtClean="0">
                <a:solidFill>
                  <a:srgbClr val="C00000"/>
                </a:solidFill>
                <a:latin typeface="Times New Roman" panose="02020603050405020304" pitchFamily="18" charset="0"/>
                <a:cs typeface="Times New Roman" panose="02020603050405020304" pitchFamily="18" charset="0"/>
              </a:rPr>
              <a:t>Вопросы:</a:t>
            </a:r>
          </a:p>
          <a:p>
            <a:pPr algn="just">
              <a:spcBef>
                <a:spcPts val="600"/>
              </a:spcBef>
              <a:spcAft>
                <a:spcPts val="600"/>
              </a:spcAft>
            </a:pPr>
            <a:r>
              <a:rPr lang="ru-RU" b="1" dirty="0" smtClean="0">
                <a:solidFill>
                  <a:srgbClr val="C00000"/>
                </a:solidFill>
                <a:latin typeface="Times New Roman" panose="02020603050405020304" pitchFamily="18" charset="0"/>
                <a:cs typeface="Times New Roman" panose="02020603050405020304" pitchFamily="18" charset="0"/>
              </a:rPr>
              <a:t>1.Методы испытаний строительных конструкций</a:t>
            </a:r>
          </a:p>
          <a:p>
            <a:pPr algn="just">
              <a:spcBef>
                <a:spcPts val="600"/>
              </a:spcBef>
              <a:spcAft>
                <a:spcPts val="600"/>
              </a:spcAft>
            </a:pPr>
            <a:r>
              <a:rPr lang="ru-RU" b="1" dirty="0" smtClean="0">
                <a:solidFill>
                  <a:srgbClr val="C00000"/>
                </a:solidFill>
                <a:latin typeface="Times New Roman" panose="02020603050405020304" pitchFamily="18" charset="0"/>
                <a:cs typeface="Times New Roman" panose="02020603050405020304" pitchFamily="18" charset="0"/>
              </a:rPr>
              <a:t>2.Статические </a:t>
            </a:r>
            <a:r>
              <a:rPr lang="ru-RU" b="1" dirty="0">
                <a:solidFill>
                  <a:srgbClr val="C00000"/>
                </a:solidFill>
                <a:latin typeface="Times New Roman" panose="02020603050405020304" pitchFamily="18" charset="0"/>
                <a:cs typeface="Times New Roman" panose="02020603050405020304" pitchFamily="18" charset="0"/>
              </a:rPr>
              <a:t>и динамические испытания. </a:t>
            </a:r>
            <a:endParaRPr lang="ru-RU" b="1" dirty="0" smtClean="0">
              <a:solidFill>
                <a:srgbClr val="C0000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solidFill>
                  <a:srgbClr val="C00000"/>
                </a:solidFill>
                <a:latin typeface="Times New Roman" panose="02020603050405020304" pitchFamily="18" charset="0"/>
                <a:cs typeface="Times New Roman" panose="02020603050405020304" pitchFamily="18" charset="0"/>
              </a:rPr>
              <a:t>3</a:t>
            </a:r>
            <a:r>
              <a:rPr lang="ru-RU" b="1" dirty="0" smtClean="0">
                <a:solidFill>
                  <a:srgbClr val="C00000"/>
                </a:solidFill>
                <a:latin typeface="Times New Roman" panose="02020603050405020304" pitchFamily="18" charset="0"/>
                <a:cs typeface="Times New Roman" panose="02020603050405020304" pitchFamily="18" charset="0"/>
              </a:rPr>
              <a:t>.Дискретный</a:t>
            </a:r>
            <a:r>
              <a:rPr lang="ru-RU" b="1" dirty="0">
                <a:solidFill>
                  <a:srgbClr val="C00000"/>
                </a:solidFill>
                <a:latin typeface="Times New Roman" panose="02020603050405020304" pitchFamily="18" charset="0"/>
                <a:cs typeface="Times New Roman" panose="02020603050405020304" pitchFamily="18" charset="0"/>
              </a:rPr>
              <a:t>, интегральный и стендовый методы контроля качества.</a:t>
            </a:r>
            <a:endParaRPr lang="ru-RU" sz="2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9021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present5.com/customparser/165143749_159605186%20---%20present_kachestvo_tovarov.ppt/slide_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437" y="102101"/>
            <a:ext cx="11877237" cy="6702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1376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7421" y="0"/>
            <a:ext cx="12014579" cy="6617196"/>
          </a:xfrm>
          <a:prstGeom prst="rect">
            <a:avLst/>
          </a:prstGeom>
        </p:spPr>
        <p:txBody>
          <a:bodyPr wrap="square">
            <a:spAutoFit/>
          </a:bodyPr>
          <a:lstStyle/>
          <a:p>
            <a:pPr algn="ctr">
              <a:spcBef>
                <a:spcPts val="600"/>
              </a:spcBef>
              <a:spcAft>
                <a:spcPts val="600"/>
              </a:spcAft>
            </a:pPr>
            <a:r>
              <a:rPr lang="ru-RU" b="1" kern="1800"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Методы испытания строительных конструкций зданий и сооружений</a:t>
            </a:r>
            <a:endParaRPr lang="ru-RU" b="1" dirty="0" smtClean="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Выделяют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несколько методов испытаний строительных конструкций. Испытания конструкций можно разделить по назначению, характеру внешних воздействий, видам испытаний и теоретической </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схеме.</a:t>
            </a:r>
          </a:p>
          <a:p>
            <a:pPr algn="just">
              <a:spcBef>
                <a:spcPts val="600"/>
              </a:spcBef>
              <a:spcAft>
                <a:spcPts val="600"/>
              </a:spcAft>
            </a:pPr>
            <a:endPar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Рассмотрим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каждый из методов более подробно</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p>
          <a:p>
            <a:pPr>
              <a:spcBef>
                <a:spcPts val="600"/>
              </a:spcBef>
              <a:spcAft>
                <a:spcPts val="600"/>
              </a:spcAft>
            </a:pPr>
            <a:r>
              <a:rPr lang="ru-RU" b="1" i="1" dirty="0">
                <a:solidFill>
                  <a:srgbClr val="002060"/>
                </a:solidFill>
                <a:latin typeface="Times New Roman" panose="02020603050405020304" pitchFamily="18" charset="0"/>
                <a:cs typeface="Times New Roman" panose="02020603050405020304" pitchFamily="18" charset="0"/>
              </a:rPr>
              <a:t>По назначению испытания конструкций подразделяются на:</a:t>
            </a:r>
          </a:p>
          <a:p>
            <a:pPr lvl="0">
              <a:spcBef>
                <a:spcPts val="600"/>
              </a:spcBef>
              <a:spcAft>
                <a:spcPts val="600"/>
              </a:spcAft>
            </a:pPr>
            <a:r>
              <a:rPr lang="ru-RU" b="1" i="1" dirty="0" smtClean="0">
                <a:solidFill>
                  <a:srgbClr val="002060"/>
                </a:solidFill>
                <a:latin typeface="Times New Roman" panose="02020603050405020304" pitchFamily="18" charset="0"/>
                <a:cs typeface="Times New Roman" panose="02020603050405020304" pitchFamily="18" charset="0"/>
              </a:rPr>
              <a:t>- испытания </a:t>
            </a:r>
            <a:r>
              <a:rPr lang="ru-RU" b="1" i="1" dirty="0">
                <a:solidFill>
                  <a:srgbClr val="002060"/>
                </a:solidFill>
                <a:latin typeface="Times New Roman" panose="02020603050405020304" pitchFamily="18" charset="0"/>
                <a:cs typeface="Times New Roman" panose="02020603050405020304" pitchFamily="18" charset="0"/>
              </a:rPr>
              <a:t>вновь построенных сооружений или изготовленных конструкций с целью проверки их соответствия проектным и нормативным требованиям в отношении несущей способности, жесткости, трещиностойкости и возможности приемки в эксплуатацию;</a:t>
            </a:r>
          </a:p>
          <a:p>
            <a:pPr lvl="0">
              <a:spcBef>
                <a:spcPts val="600"/>
              </a:spcBef>
              <a:spcAft>
                <a:spcPts val="600"/>
              </a:spcAft>
            </a:pPr>
            <a:r>
              <a:rPr lang="ru-RU" b="1" i="1" dirty="0" smtClean="0">
                <a:solidFill>
                  <a:srgbClr val="002060"/>
                </a:solidFill>
                <a:latin typeface="Times New Roman" panose="02020603050405020304" pitchFamily="18" charset="0"/>
                <a:cs typeface="Times New Roman" panose="02020603050405020304" pitchFamily="18" charset="0"/>
              </a:rPr>
              <a:t>- испытания </a:t>
            </a:r>
            <a:r>
              <a:rPr lang="ru-RU" b="1" i="1" dirty="0">
                <a:solidFill>
                  <a:srgbClr val="002060"/>
                </a:solidFill>
                <a:latin typeface="Times New Roman" panose="02020603050405020304" pitchFamily="18" charset="0"/>
                <a:cs typeface="Times New Roman" panose="02020603050405020304" pitchFamily="18" charset="0"/>
              </a:rPr>
              <a:t>эксплуатируемых сооружений с целью выявления фактической несущей способности, жесткости и трещиностойкости для заключения о работоспособности или в связи с усилением;</a:t>
            </a:r>
          </a:p>
          <a:p>
            <a:pPr lvl="0">
              <a:spcBef>
                <a:spcPts val="600"/>
              </a:spcBef>
              <a:spcAft>
                <a:spcPts val="600"/>
              </a:spcAft>
            </a:pPr>
            <a:r>
              <a:rPr lang="ru-RU" b="1" i="1" dirty="0" smtClean="0">
                <a:solidFill>
                  <a:srgbClr val="002060"/>
                </a:solidFill>
                <a:latin typeface="Times New Roman" panose="02020603050405020304" pitchFamily="18" charset="0"/>
                <a:cs typeface="Times New Roman" panose="02020603050405020304" pitchFamily="18" charset="0"/>
              </a:rPr>
              <a:t>- испытания </a:t>
            </a:r>
            <a:r>
              <a:rPr lang="ru-RU" b="1" i="1" dirty="0">
                <a:solidFill>
                  <a:srgbClr val="002060"/>
                </a:solidFill>
                <a:latin typeface="Times New Roman" panose="02020603050405020304" pitchFamily="18" charset="0"/>
                <a:cs typeface="Times New Roman" panose="02020603050405020304" pitchFamily="18" charset="0"/>
              </a:rPr>
              <a:t>строительных конструкций, связанные с научными исследованиями, которые являются, как правило, составной частью экспериментально-теоретических исследований;</a:t>
            </a:r>
          </a:p>
          <a:p>
            <a:pPr lvl="0">
              <a:spcBef>
                <a:spcPts val="600"/>
              </a:spcBef>
              <a:spcAft>
                <a:spcPts val="600"/>
              </a:spcAft>
            </a:pPr>
            <a:r>
              <a:rPr lang="ru-RU" b="1" i="1" dirty="0" smtClean="0">
                <a:solidFill>
                  <a:srgbClr val="002060"/>
                </a:solidFill>
                <a:latin typeface="Times New Roman" panose="02020603050405020304" pitchFamily="18" charset="0"/>
                <a:cs typeface="Times New Roman" panose="02020603050405020304" pitchFamily="18" charset="0"/>
              </a:rPr>
              <a:t>- испытания </a:t>
            </a:r>
            <a:r>
              <a:rPr lang="ru-RU" b="1" i="1" dirty="0">
                <a:solidFill>
                  <a:srgbClr val="002060"/>
                </a:solidFill>
                <a:latin typeface="Times New Roman" panose="02020603050405020304" pitchFamily="18" charset="0"/>
                <a:cs typeface="Times New Roman" panose="02020603050405020304" pitchFamily="18" charset="0"/>
              </a:rPr>
              <a:t>опытных строительных конструкций перед внедрением их в массовое производство;</a:t>
            </a:r>
          </a:p>
          <a:p>
            <a:pPr lvl="0">
              <a:spcBef>
                <a:spcPts val="600"/>
              </a:spcBef>
              <a:spcAft>
                <a:spcPts val="600"/>
              </a:spcAft>
            </a:pPr>
            <a:r>
              <a:rPr lang="ru-RU" b="1" i="1" dirty="0" smtClean="0">
                <a:solidFill>
                  <a:srgbClr val="002060"/>
                </a:solidFill>
                <a:latin typeface="Times New Roman" panose="02020603050405020304" pitchFamily="18" charset="0"/>
                <a:cs typeface="Times New Roman" panose="02020603050405020304" pitchFamily="18" charset="0"/>
              </a:rPr>
              <a:t>- испытания </a:t>
            </a:r>
            <a:r>
              <a:rPr lang="ru-RU" b="1" i="1" dirty="0">
                <a:solidFill>
                  <a:srgbClr val="002060"/>
                </a:solidFill>
                <a:latin typeface="Times New Roman" panose="02020603050405020304" pitchFamily="18" charset="0"/>
                <a:cs typeface="Times New Roman" panose="02020603050405020304" pitchFamily="18" charset="0"/>
              </a:rPr>
              <a:t>периодически отбираемых образцов конструкций, которые выпускаются на заводах в больших количествах, с целью проверки качества применяемых материалов и выполнения правил по изготовлению конструкций.</a:t>
            </a:r>
          </a:p>
          <a:p>
            <a:pPr algn="just">
              <a:spcBef>
                <a:spcPts val="600"/>
              </a:spcBef>
              <a:spcAft>
                <a:spcPts val="600"/>
              </a:spcAft>
            </a:pPr>
            <a:endParaRPr lang="ru-RU"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4837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0125" y="0"/>
            <a:ext cx="12041875" cy="5931367"/>
          </a:xfrm>
          <a:prstGeom prst="rect">
            <a:avLst/>
          </a:prstGeom>
        </p:spPr>
        <p:txBody>
          <a:bodyPr wrap="square">
            <a:spAutoFit/>
          </a:bodyPr>
          <a:lstStyle/>
          <a:p>
            <a:pPr algn="just">
              <a:lnSpc>
                <a:spcPct val="107000"/>
              </a:lnSpc>
              <a:spcBef>
                <a:spcPts val="750"/>
              </a:spcBef>
              <a:spcAft>
                <a:spcPts val="0"/>
              </a:spcAft>
            </a:pP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Имеются следующие виды испытаний конструкций:</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натурные испытания (выполняются в процессе строительства, после возведения и во время эксплуатации);</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испытания моделей. Этот вид занимает важное место при создании новых конструкций и сооружений;</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лабораторные испытания образцов материалов.</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Bef>
                <a:spcPts val="750"/>
              </a:spcBef>
              <a:spcAft>
                <a:spcPts val="0"/>
              </a:spcAft>
            </a:pP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По теоретической схеме испытание конструкций можно подразделить на:</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линейные (растяжение, сжатие);</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плоские (изгиб);</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пространственные.</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Bef>
                <a:spcPts val="750"/>
              </a:spcBef>
              <a:spcAft>
                <a:spcPts val="0"/>
              </a:spcAft>
            </a:pP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По характеру внешних воздействий испытания строительных конструкций различаются на:</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07000"/>
              </a:lnSpc>
              <a:spcBef>
                <a:spcPts val="375"/>
              </a:spcBef>
              <a:buSzPts val="1000"/>
              <a:buFont typeface="Symbol" panose="05050102010706020507" pitchFamily="18" charset="2"/>
              <a:buChar char=""/>
              <a:tabLst>
                <a:tab pos="457200" algn="l"/>
              </a:tabLs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испытания статической нагрузкой;</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испытания динамической нагрузкой</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lvl="0" indent="-342900" algn="just">
              <a:lnSpc>
                <a:spcPct val="107000"/>
              </a:lnSpc>
              <a:spcBef>
                <a:spcPts val="375"/>
              </a:spcBef>
              <a:spcAft>
                <a:spcPts val="0"/>
              </a:spcAft>
              <a:buSzPts val="1000"/>
              <a:buFont typeface="Symbol" panose="05050102010706020507" pitchFamily="18" charset="2"/>
              <a:buChar char=""/>
              <a:tabLst>
                <a:tab pos="457200" algn="l"/>
              </a:tabLst>
            </a:pPr>
            <a:endPar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3600000" algn="just">
              <a:spcBef>
                <a:spcPts val="600"/>
              </a:spcBef>
              <a:spcAft>
                <a:spcPts val="600"/>
              </a:spcAft>
              <a:buSzPts val="1000"/>
              <a:tabLst>
                <a:tab pos="457200" algn="l"/>
              </a:tabLst>
            </a:pPr>
            <a:r>
              <a:rPr lang="ru-RU" b="1" dirty="0" smtClean="0">
                <a:latin typeface="Times New Roman" panose="02020603050405020304" pitchFamily="18" charset="0"/>
                <a:cs typeface="Times New Roman" panose="02020603050405020304" pitchFamily="18" charset="0"/>
              </a:rPr>
              <a:t>     В первом случае конструкции загружаются неподвижными нагрузками в определенном порядке с нарастающим увеличением этих нагрузок.</a:t>
            </a:r>
          </a:p>
          <a:p>
            <a:pPr marL="3600000" algn="just">
              <a:spcBef>
                <a:spcPts val="600"/>
              </a:spcBef>
              <a:spcAft>
                <a:spcPts val="600"/>
              </a:spcAft>
              <a:buSzPts val="1000"/>
              <a:tabLst>
                <a:tab pos="457200" algn="l"/>
              </a:tabLst>
            </a:pPr>
            <a:r>
              <a:rPr lang="ru-RU" b="1" dirty="0" smtClean="0">
                <a:latin typeface="Times New Roman" panose="02020603050405020304" pitchFamily="18" charset="0"/>
                <a:cs typeface="Times New Roman" panose="02020603050405020304" pitchFamily="18" charset="0"/>
              </a:rPr>
              <a:t>     Динамические испытания проводят при переменных или пульсирующих (вибрационных) нагрузках, создаваемых с помощью специальных вибромашин, перемещающихся грузов или ударных нагрузок.</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Рисунок 2" descr="Лабораторное испытание по прочности конструкций"/>
          <p:cNvPicPr/>
          <p:nvPr/>
        </p:nvPicPr>
        <p:blipFill>
          <a:blip r:embed="rId2">
            <a:extLst>
              <a:ext uri="{28A0092B-C50C-407E-A947-70E740481C1C}">
                <a14:useLocalDpi xmlns:a14="http://schemas.microsoft.com/office/drawing/2010/main" val="0"/>
              </a:ext>
            </a:extLst>
          </a:blip>
          <a:srcRect/>
          <a:stretch>
            <a:fillRect/>
          </a:stretch>
        </p:blipFill>
        <p:spPr bwMode="auto">
          <a:xfrm>
            <a:off x="219115" y="4067032"/>
            <a:ext cx="3561315" cy="2532839"/>
          </a:xfrm>
          <a:prstGeom prst="rect">
            <a:avLst/>
          </a:prstGeom>
          <a:noFill/>
          <a:ln>
            <a:noFill/>
          </a:ln>
        </p:spPr>
      </p:pic>
    </p:spTree>
    <p:extLst>
      <p:ext uri="{BB962C8B-B14F-4D97-AF65-F5344CB8AC3E}">
        <p14:creationId xmlns:p14="http://schemas.microsoft.com/office/powerpoint/2010/main" val="2767827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6478" y="0"/>
            <a:ext cx="12055522" cy="6599371"/>
          </a:xfrm>
          <a:prstGeom prst="rect">
            <a:avLst/>
          </a:prstGeom>
        </p:spPr>
        <p:txBody>
          <a:bodyPr wrap="square">
            <a:spAutoFit/>
          </a:bodyPr>
          <a:lstStyle/>
          <a:p>
            <a:pPr algn="just">
              <a:lnSpc>
                <a:spcPct val="107000"/>
              </a:lnSpc>
              <a:spcBef>
                <a:spcPts val="750"/>
              </a:spcBef>
              <a:spcAft>
                <a:spcPts val="0"/>
              </a:spcAft>
            </a:pP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При испытании строительных конструкций могут быть поставлены следующие задачи:</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определение несущей способности конструкции;</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определение напряженного состояния;</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определение действительных деформаций;</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изучение работы новой конструкции;</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установление влияния дефектов и отступлений от проекта на действительную работу сооружения;</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изучение работы существующей конструкции с целью выявления объемов усиления при реконструкции или ремонте;</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разработка методов расчета;</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Bef>
                <a:spcPts val="375"/>
              </a:spcBef>
              <a:spcAft>
                <a:spcPts val="0"/>
              </a:spcAft>
              <a:buSzPts val="1000"/>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установление расчетной схемы или скрытых резервов прочности</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lvl="0">
              <a:lnSpc>
                <a:spcPct val="107000"/>
              </a:lnSpc>
              <a:spcBef>
                <a:spcPts val="375"/>
              </a:spcBef>
              <a:spcAft>
                <a:spcPts val="0"/>
              </a:spcAft>
              <a:buSzPts val="1000"/>
              <a:tabLst>
                <a:tab pos="457200" algn="l"/>
              </a:tabLst>
            </a:pPr>
            <a:endPar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solidFill>
                  <a:srgbClr val="FF0000"/>
                </a:solidFill>
                <a:latin typeface="Times New Roman" panose="02020603050405020304" pitchFamily="18" charset="0"/>
                <a:cs typeface="Times New Roman" panose="02020603050405020304" pitchFamily="18" charset="0"/>
              </a:rPr>
              <a:t>Организация проведения испытаний конструкций.</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Выполнение </a:t>
            </a:r>
            <a:r>
              <a:rPr lang="ru-RU" b="1" dirty="0">
                <a:latin typeface="Times New Roman" panose="02020603050405020304" pitchFamily="18" charset="0"/>
                <a:cs typeface="Times New Roman" panose="02020603050405020304" pitchFamily="18" charset="0"/>
              </a:rPr>
              <a:t>экспериментальных работ обычно поручается специальным лабораториям и станциям. </a:t>
            </a:r>
            <a:endParaRPr lang="ru-RU"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Лишь </a:t>
            </a:r>
            <a:r>
              <a:rPr lang="ru-RU" b="1" dirty="0">
                <a:latin typeface="Times New Roman" panose="02020603050405020304" pitchFamily="18" charset="0"/>
                <a:cs typeface="Times New Roman" panose="02020603050405020304" pitchFamily="18" charset="0"/>
              </a:rPr>
              <a:t>несложные испытания выполняются силами строительных, эксплуатирующих или изготовляющих организаций. </a:t>
            </a:r>
            <a:endParaRPr lang="ru-RU"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Испытаниями </a:t>
            </a:r>
            <a:r>
              <a:rPr lang="ru-RU" b="1" dirty="0">
                <a:latin typeface="Times New Roman" panose="02020603050405020304" pitchFamily="18" charset="0"/>
                <a:cs typeface="Times New Roman" panose="02020603050405020304" pitchFamily="18" charset="0"/>
              </a:rPr>
              <a:t>руководит подготовленный работник. </a:t>
            </a:r>
            <a:endParaRPr lang="ru-RU"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Цели </a:t>
            </a:r>
            <a:r>
              <a:rPr lang="ru-RU" b="1" dirty="0">
                <a:latin typeface="Times New Roman" panose="02020603050405020304" pitchFamily="18" charset="0"/>
                <a:cs typeface="Times New Roman" panose="02020603050405020304" pitchFamily="18" charset="0"/>
              </a:rPr>
              <a:t>и задачи излагаются в техническом задании на проведение экспериментальных работ. </a:t>
            </a:r>
            <a:endParaRPr lang="ru-RU"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В </a:t>
            </a:r>
            <a:r>
              <a:rPr lang="ru-RU" b="1" dirty="0">
                <a:latin typeface="Times New Roman" panose="02020603050405020304" pitchFamily="18" charset="0"/>
                <a:cs typeface="Times New Roman" panose="02020603050405020304" pitchFamily="18" charset="0"/>
              </a:rPr>
              <a:t>нем же указывается, сколько и каких конструкций испытывается, на что следует обратить особое внимание</a:t>
            </a:r>
            <a:r>
              <a:rPr lang="ru-RU" b="1" dirty="0" smtClean="0">
                <a:latin typeface="Times New Roman" panose="02020603050405020304" pitchFamily="18" charset="0"/>
                <a:cs typeface="Times New Roman" panose="02020603050405020304" pitchFamily="18" charset="0"/>
              </a:rPr>
              <a:t>.</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40245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2828" y="0"/>
            <a:ext cx="12069171" cy="6492675"/>
          </a:xfrm>
          <a:prstGeom prst="rect">
            <a:avLst/>
          </a:prstGeom>
        </p:spPr>
        <p:txBody>
          <a:bodyPr wrap="square">
            <a:spAutoFit/>
          </a:bodyPr>
          <a:lstStyle/>
          <a:p>
            <a:pPr algn="just">
              <a:lnSpc>
                <a:spcPct val="107000"/>
              </a:lnSpc>
              <a:spcBef>
                <a:spcPts val="750"/>
              </a:spcBef>
              <a:spcAft>
                <a:spcPts val="0"/>
              </a:spcAft>
            </a:pP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 состав подготовительных работ испытаний конструкций входят:</a:t>
            </a:r>
            <a:endParaRPr lang="ru-RU"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Bef>
                <a:spcPts val="375"/>
              </a:spcBef>
              <a:spcAft>
                <a:spcPts val="0"/>
              </a:spcAft>
              <a:buSzPts val="1000"/>
              <a:buFont typeface="Symbol" panose="05050102010706020507" pitchFamily="18" charset="2"/>
              <a:buChar char=""/>
              <a:tabLst>
                <a:tab pos="457200" algn="l"/>
              </a:tabLst>
            </a:pP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отбор испытываемых конструкций и образцов при проведении </a:t>
            </a: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технического обследования здания;</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Bef>
                <a:spcPts val="375"/>
              </a:spcBef>
              <a:spcAft>
                <a:spcPts val="0"/>
              </a:spcAft>
              <a:buSzPts val="1000"/>
              <a:buFont typeface="Symbol" panose="05050102010706020507" pitchFamily="18" charset="2"/>
              <a:buChar char=""/>
              <a:tabLst>
                <a:tab pos="457200" algn="l"/>
              </a:tabLst>
            </a:pP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изучение технической документации;</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Bef>
                <a:spcPts val="375"/>
              </a:spcBef>
              <a:spcAft>
                <a:spcPts val="0"/>
              </a:spcAft>
              <a:buSzPts val="1000"/>
              <a:buFont typeface="Symbol" panose="05050102010706020507" pitchFamily="18" charset="2"/>
              <a:buChar char=""/>
              <a:tabLst>
                <a:tab pos="457200" algn="l"/>
              </a:tabLst>
            </a:pP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освидетельствование конструкции перед испытаниями;</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Bef>
                <a:spcPts val="375"/>
              </a:spcBef>
              <a:spcAft>
                <a:spcPts val="0"/>
              </a:spcAft>
              <a:buSzPts val="1000"/>
              <a:buFont typeface="Symbol" panose="05050102010706020507" pitchFamily="18" charset="2"/>
              <a:buChar char=""/>
              <a:tabLst>
                <a:tab pos="457200" algn="l"/>
              </a:tabLst>
            </a:pP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составление рабочей программы и проекта испытаний;</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Bef>
                <a:spcPts val="375"/>
              </a:spcBef>
              <a:spcAft>
                <a:spcPts val="0"/>
              </a:spcAft>
              <a:buSzPts val="1000"/>
              <a:buFont typeface="Symbol" panose="05050102010706020507" pitchFamily="18" charset="2"/>
              <a:buChar char=""/>
              <a:tabLst>
                <a:tab pos="457200" algn="l"/>
              </a:tabLst>
            </a:pP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подготовка испытываемой конструкции, оборудования и приборов.</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Bef>
                <a:spcPts val="750"/>
              </a:spcBef>
              <a:spcAft>
                <a:spcPts val="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Отбор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или изготовление испытываемых образцов выполняют при проверке качества серийно выпускаемых изделий или при испытаниях, проводимых в научных целях. </a:t>
            </a:r>
            <a:endPar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Bef>
                <a:spcPts val="750"/>
              </a:spcBef>
              <a:spcAft>
                <a:spcPts val="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Опытные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конструкции обычно выполняются в трех экземплярах.</a:t>
            </a:r>
            <a:b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 проверке качества серийно выпускаемых изделий отбирается один образец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из партии в 100 и более штук</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но не менее двух,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если в партию входит до 200 изделий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(под партией понимается продукция, выпускаемая по единой технологии без длительного перерыва). </a:t>
            </a:r>
            <a:endPar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Bef>
                <a:spcPts val="750"/>
              </a:spcBef>
              <a:spcAft>
                <a:spcPts val="0"/>
              </a:spcAf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Во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время приемочных испытаний подвергается проверке элементы конструкции в количестве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не менее 5%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от их общего числа. При отборе не следует брать лучшие или худшие по внешнему виду образцы. Обычно выбирают образцы </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рядовые.</a:t>
            </a:r>
          </a:p>
          <a:p>
            <a:pPr algn="just">
              <a:lnSpc>
                <a:spcPct val="107000"/>
              </a:lnSpc>
              <a:spcBef>
                <a:spcPts val="750"/>
              </a:spcBef>
              <a:spcAft>
                <a:spcPts val="0"/>
              </a:spcAf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отобранные или опытные конструкции составляется техническая документация, характеризующая примененные материалы, соблюдение технологии изготовления и соответствие проекту. </a:t>
            </a:r>
            <a:endPar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Bef>
                <a:spcPts val="750"/>
              </a:spcBef>
              <a:spcAft>
                <a:spcPts val="0"/>
              </a:spcAf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Например</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для железобетонной конструкции данные о составе бетона, прочность и деформативность арматуры, прочность кубиков и данные технической (проектной) и исполнительной документации.</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14869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9182" y="-1"/>
            <a:ext cx="12082818" cy="6297365"/>
          </a:xfrm>
          <a:prstGeom prst="rect">
            <a:avLst/>
          </a:prstGeom>
        </p:spPr>
        <p:txBody>
          <a:bodyPr wrap="square">
            <a:spAutoFit/>
          </a:bodyPr>
          <a:lstStyle/>
          <a:p>
            <a:pPr algn="just">
              <a:spcBef>
                <a:spcPts val="600"/>
              </a:spcBef>
              <a:spcAft>
                <a:spcPts val="60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Освидетельствование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состоит в проверке размеров конструкций, сечений элементов и соединений, тщательном осмотре поверхности конструкции в целом с целью обнаружения </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дефектов.</a:t>
            </a:r>
          </a:p>
          <a:p>
            <a:pPr algn="just">
              <a:spcBef>
                <a:spcPts val="600"/>
              </a:spcBef>
              <a:spcAft>
                <a:spcPts val="600"/>
              </a:spcAft>
            </a:pP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Контрольными </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замерами проверяют общую геометрическую схему конструкции (длину, расчетный пролет, высоту, строительный подъем, наличие искривлений). Такие работы выполняют с помощью геодезических инструментов и данные сверяют с технической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документацией.</a:t>
            </a:r>
          </a:p>
          <a:p>
            <a:pPr algn="just">
              <a:spcBef>
                <a:spcPts val="600"/>
              </a:spcBef>
              <a:spcAft>
                <a:spcPts val="60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осмотре поверхностей выявляют раковины, сколы. Особое внимание обращают на узловые соединения, стыки. Дефекты зарисовываются в журнал и отмечаются на конструкции. Это позволяет при испытании </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проследить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 дальнейшим их </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развитием.</a:t>
            </a:r>
          </a:p>
          <a:p>
            <a:pPr algn="just">
              <a:spcBef>
                <a:spcPts val="600"/>
              </a:spcBef>
              <a:spcAft>
                <a:spcPts val="60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Визуальный </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контроль производится с помощью подсобных принадлежностей: луп, линз, зеркал и перископов для осмотра скрытых мест в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конструкции.</a:t>
            </a:r>
          </a:p>
          <a:p>
            <a:pPr algn="just">
              <a:spcBef>
                <a:spcPts val="600"/>
              </a:spcBef>
              <a:spcAft>
                <a:spcPts val="60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Если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 этом есть необходимость, дефекты материала выявляют с помощью ультразвука, им же определяют прочность бетона.</a:t>
            </a:r>
            <a:endParaRPr lang="ru-RU"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Bef>
                <a:spcPts val="750"/>
              </a:spcBef>
              <a:spcAft>
                <a:spcPts val="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Освидетельствование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дает возможность установить наиболее слабые и сомнительные узлы, за которыми в процессе испытаний ведется особое наблюдение. </a:t>
            </a:r>
            <a:endPar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Bef>
                <a:spcPts val="750"/>
              </a:spcBef>
              <a:spcAft>
                <a:spcPts val="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необходимых случаях назначаются места отбора проб (например, образцов бетона) для их испытания</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Bef>
                <a:spcPts val="750"/>
              </a:spcBef>
              <a:spcAft>
                <a:spcPts val="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Контрольные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образцы изготовляются из заготовок, взятых из менее напряженных частей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конструкции</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7000"/>
              </a:lnSpc>
              <a:spcBef>
                <a:spcPts val="750"/>
              </a:spcBef>
              <a:spcAft>
                <a:spcPts val="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Результаты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освидетельствования заносятся в ведомости дефектов, составляется акт освидетельствования, в котором фиксируются основные данные технической и технологической документации.</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40970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6478" y="0"/>
            <a:ext cx="12055522" cy="5247590"/>
          </a:xfrm>
          <a:prstGeom prst="rect">
            <a:avLst/>
          </a:prstGeom>
        </p:spPr>
        <p:txBody>
          <a:bodyPr wrap="square">
            <a:spAutoFit/>
          </a:bodyPr>
          <a:lstStyle/>
          <a:p>
            <a:pPr>
              <a:spcBef>
                <a:spcPts val="600"/>
              </a:spcBef>
              <a:spcAft>
                <a:spcPts val="600"/>
              </a:spcAft>
            </a:pPr>
            <a:r>
              <a:rPr lang="ru-RU" b="1" dirty="0">
                <a:solidFill>
                  <a:srgbClr val="FF0000"/>
                </a:solidFill>
                <a:latin typeface="Times New Roman" panose="02020603050405020304" pitchFamily="18" charset="0"/>
                <a:cs typeface="Times New Roman" panose="02020603050405020304" pitchFamily="18" charset="0"/>
              </a:rPr>
              <a:t>Задачи и цели испытаний сооружений и зданий, когда они проводятся</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cs typeface="Times New Roman" panose="02020603050405020304" pitchFamily="18" charset="0"/>
              </a:rPr>
              <a:t>Обследования </a:t>
            </a:r>
            <a:r>
              <a:rPr lang="ru-RU" b="1" dirty="0">
                <a:solidFill>
                  <a:srgbClr val="002060"/>
                </a:solidFill>
                <a:latin typeface="Times New Roman" panose="02020603050405020304" pitchFamily="18" charset="0"/>
                <a:cs typeface="Times New Roman" panose="02020603050405020304" pitchFamily="18" charset="0"/>
              </a:rPr>
              <a:t>строительных конструкций состоит в оценке реального технического состояния объекта в целом и отдельных его элементов и проводится при необходимости:</a:t>
            </a:r>
          </a:p>
          <a:p>
            <a:pPr lvl="0" algn="just">
              <a:spcBef>
                <a:spcPts val="600"/>
              </a:spcBef>
              <a:spcAft>
                <a:spcPts val="600"/>
              </a:spcAft>
            </a:pPr>
            <a:r>
              <a:rPr lang="ru-RU" b="1" dirty="0" smtClean="0">
                <a:solidFill>
                  <a:srgbClr val="002060"/>
                </a:solidFill>
                <a:latin typeface="Times New Roman" panose="02020603050405020304" pitchFamily="18" charset="0"/>
                <a:cs typeface="Times New Roman" panose="02020603050405020304" pitchFamily="18" charset="0"/>
              </a:rPr>
              <a:t>- </a:t>
            </a:r>
            <a:r>
              <a:rPr lang="ru-RU" b="1" i="1" dirty="0" smtClean="0">
                <a:solidFill>
                  <a:srgbClr val="002060"/>
                </a:solidFill>
                <a:latin typeface="Times New Roman" panose="02020603050405020304" pitchFamily="18" charset="0"/>
                <a:cs typeface="Times New Roman" panose="02020603050405020304" pitchFamily="18" charset="0"/>
              </a:rPr>
              <a:t>определить </a:t>
            </a:r>
            <a:r>
              <a:rPr lang="ru-RU" b="1" i="1" dirty="0">
                <a:solidFill>
                  <a:srgbClr val="002060"/>
                </a:solidFill>
                <a:latin typeface="Times New Roman" panose="02020603050405020304" pitchFamily="18" charset="0"/>
                <a:cs typeface="Times New Roman" panose="02020603050405020304" pitchFamily="18" charset="0"/>
              </a:rPr>
              <a:t>оценку контроля качества выполненных строительных работ и передачи полученных результатов в инспектирующие органы. </a:t>
            </a:r>
            <a:r>
              <a:rPr lang="ru-RU" b="1" i="1" dirty="0" smtClean="0">
                <a:solidFill>
                  <a:srgbClr val="002060"/>
                </a:solidFill>
                <a:latin typeface="Times New Roman" panose="02020603050405020304" pitchFamily="18" charset="0"/>
                <a:cs typeface="Times New Roman" panose="02020603050405020304" pitchFamily="18" charset="0"/>
              </a:rPr>
              <a:t>В </a:t>
            </a:r>
            <a:r>
              <a:rPr lang="ru-RU" b="1" i="1" dirty="0">
                <a:solidFill>
                  <a:srgbClr val="002060"/>
                </a:solidFill>
                <a:latin typeface="Times New Roman" panose="02020603050405020304" pitchFamily="18" charset="0"/>
                <a:cs typeface="Times New Roman" panose="02020603050405020304" pitchFamily="18" charset="0"/>
              </a:rPr>
              <a:t>данном случае проверке подлежат прочностные характеристики стройматериалов, надежность сварных соединений металлоконструкций, прочность стен, перекрытий, фундаментов и других элементов;</a:t>
            </a:r>
          </a:p>
          <a:p>
            <a:pPr lvl="0" algn="just">
              <a:spcBef>
                <a:spcPts val="600"/>
              </a:spcBef>
              <a:spcAft>
                <a:spcPts val="600"/>
              </a:spcAft>
            </a:pPr>
            <a:r>
              <a:rPr lang="ru-RU" b="1" i="1" dirty="0" smtClean="0">
                <a:solidFill>
                  <a:srgbClr val="002060"/>
                </a:solidFill>
                <a:latin typeface="Times New Roman" panose="02020603050405020304" pitchFamily="18" charset="0"/>
                <a:cs typeface="Times New Roman" panose="02020603050405020304" pitchFamily="18" charset="0"/>
              </a:rPr>
              <a:t>- проверить </a:t>
            </a:r>
            <a:r>
              <a:rPr lang="ru-RU" b="1" i="1" dirty="0">
                <a:solidFill>
                  <a:srgbClr val="002060"/>
                </a:solidFill>
                <a:latin typeface="Times New Roman" panose="02020603050405020304" pitchFamily="18" charset="0"/>
                <a:cs typeface="Times New Roman" panose="02020603050405020304" pitchFamily="18" charset="0"/>
              </a:rPr>
              <a:t>качество поставленных на строительную площадку бетонных конструкций на соответствие сертификатам и техническим паспортам;</a:t>
            </a:r>
          </a:p>
          <a:p>
            <a:pPr lvl="0" algn="just">
              <a:spcBef>
                <a:spcPts val="600"/>
              </a:spcBef>
              <a:spcAft>
                <a:spcPts val="600"/>
              </a:spcAft>
            </a:pPr>
            <a:r>
              <a:rPr lang="ru-RU" b="1" i="1" dirty="0" smtClean="0">
                <a:solidFill>
                  <a:srgbClr val="002060"/>
                </a:solidFill>
                <a:latin typeface="Times New Roman" panose="02020603050405020304" pitchFamily="18" charset="0"/>
                <a:cs typeface="Times New Roman" panose="02020603050405020304" pitchFamily="18" charset="0"/>
              </a:rPr>
              <a:t>- оценить </a:t>
            </a:r>
            <a:r>
              <a:rPr lang="ru-RU" b="1" i="1" dirty="0">
                <a:solidFill>
                  <a:srgbClr val="002060"/>
                </a:solidFill>
                <a:latin typeface="Times New Roman" panose="02020603050405020304" pitchFamily="18" charset="0"/>
                <a:cs typeface="Times New Roman" panose="02020603050405020304" pitchFamily="18" charset="0"/>
              </a:rPr>
              <a:t>уровень допустимого повышения нагрузки на сооруженные конструкции, например, при необходимости установить дополнительное оборудование, антенны и другие дополнительные грузы;</a:t>
            </a:r>
          </a:p>
          <a:p>
            <a:pPr lvl="0" algn="just">
              <a:spcBef>
                <a:spcPts val="600"/>
              </a:spcBef>
              <a:spcAft>
                <a:spcPts val="600"/>
              </a:spcAft>
            </a:pPr>
            <a:r>
              <a:rPr lang="ru-RU" b="1" i="1" dirty="0" smtClean="0">
                <a:solidFill>
                  <a:srgbClr val="002060"/>
                </a:solidFill>
                <a:latin typeface="Times New Roman" panose="02020603050405020304" pitchFamily="18" charset="0"/>
                <a:cs typeface="Times New Roman" panose="02020603050405020304" pitchFamily="18" charset="0"/>
              </a:rPr>
              <a:t>- разрешить </a:t>
            </a:r>
            <a:r>
              <a:rPr lang="ru-RU" b="1" i="1" dirty="0">
                <a:solidFill>
                  <a:srgbClr val="002060"/>
                </a:solidFill>
                <a:latin typeface="Times New Roman" panose="02020603050405020304" pitchFamily="18" charset="0"/>
                <a:cs typeface="Times New Roman" panose="02020603050405020304" pitchFamily="18" charset="0"/>
              </a:rPr>
              <a:t>возникшие в ходе строительства судебные или досудебные споры посредством документального подтверждения характеристик объектов.</a:t>
            </a:r>
          </a:p>
          <a:p>
            <a:r>
              <a:rPr lang="ru-RU" b="1" dirty="0">
                <a:latin typeface="Times New Roman" panose="02020603050405020304" pitchFamily="18" charset="0"/>
                <a:cs typeface="Times New Roman" panose="02020603050405020304" pitchFamily="18" charset="0"/>
              </a:rPr>
              <a:t>В ходе испытательных работ обследованию подлежат грунт, фундамент, балконы, межэтажные перекрытия, кровельные конструкции, эркеры, лестницы, колонны, а также все узлы и стыки проверяемых сооружений</a:t>
            </a:r>
            <a:r>
              <a:rPr lang="ru-RU" dirty="0"/>
              <a:t>.</a:t>
            </a:r>
          </a:p>
        </p:txBody>
      </p:sp>
    </p:spTree>
    <p:extLst>
      <p:ext uri="{BB962C8B-B14F-4D97-AF65-F5344CB8AC3E}">
        <p14:creationId xmlns:p14="http://schemas.microsoft.com/office/powerpoint/2010/main" val="20548514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6478" y="0"/>
            <a:ext cx="12055522" cy="5254387"/>
          </a:xfrm>
          <a:prstGeom prst="rect">
            <a:avLst/>
          </a:prstGeom>
        </p:spPr>
        <p:txBody>
          <a:bodyPr wrap="square">
            <a:spAutoFit/>
          </a:bodyPr>
          <a:lstStyle/>
          <a:p>
            <a:pPr algn="ctr">
              <a:lnSpc>
                <a:spcPct val="107000"/>
              </a:lnSpc>
              <a:spcAft>
                <a:spcPts val="0"/>
              </a:spcAft>
            </a:pP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Программа испытания строительных конструкций</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Bef>
                <a:spcPts val="750"/>
              </a:spcBef>
              <a:spcAft>
                <a:spcPts val="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Программа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испытаний конструкций - основной методический документ, в котором излагаются цели и методика испытаний, включая план и порядок их проведения, используемая аппаратура. </a:t>
            </a:r>
            <a:endPar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Программа </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испытания конструкций зданий непременно должна включать:</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Bef>
                <a:spcPts val="600"/>
              </a:spcBef>
              <a:spcAft>
                <a:spcPts val="600"/>
              </a:spcAft>
              <a:buSzPts val="1000"/>
              <a:buFont typeface="Symbol" panose="05050102010706020507" pitchFamily="18" charset="2"/>
              <a:buChar char=""/>
              <a:tabLst>
                <a:tab pos="457200" algn="l"/>
              </a:tabLst>
            </a:pP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hlinkClick r:id="rId2"/>
              </a:rPr>
              <a:t>обмерные чертежи</a:t>
            </a: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испытываемой конструкции с фактическими геометрическими размерами, жесткостными характеристиками, ведомостями дефектов и повреждений;</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Bef>
                <a:spcPts val="600"/>
              </a:spcBef>
              <a:spcAft>
                <a:spcPts val="600"/>
              </a:spcAft>
              <a:buSzPts val="1000"/>
              <a:buFont typeface="Symbol" panose="05050102010706020507" pitchFamily="18" charset="2"/>
              <a:buChar char=""/>
              <a:tabLst>
                <a:tab pos="457200" algn="l"/>
              </a:tabLst>
            </a:pP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результаты поверочного расчета конструкции на испытательные нагрузки с учетом фактических размеров элементов. При этом необходимо вычислить ожидаемые величины перемещений, усилий, моментов и деформаций в точках измерения, определить значение нагрузки, при которой меняется характер работы конструкции, величину разрушающей нагрузки;</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Bef>
                <a:spcPts val="600"/>
              </a:spcBef>
              <a:spcAft>
                <a:spcPts val="600"/>
              </a:spcAft>
              <a:buSzPts val="1000"/>
              <a:buFont typeface="Symbol" panose="05050102010706020507" pitchFamily="18" charset="2"/>
              <a:buChar char=""/>
              <a:tabLst>
                <a:tab pos="457200" algn="l"/>
              </a:tabLst>
            </a:pP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определение количества ступеней нагружения и разгрузки и величин приращения измеряемых при испытании параметров;</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Bef>
                <a:spcPts val="600"/>
              </a:spcBef>
              <a:spcAft>
                <a:spcPts val="600"/>
              </a:spcAft>
              <a:buSzPts val="1000"/>
              <a:buFont typeface="Symbol" panose="05050102010706020507" pitchFamily="18" charset="2"/>
              <a:buChar char=""/>
              <a:tabLst>
                <a:tab pos="457200" algn="l"/>
              </a:tabLst>
            </a:pP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установление сечений, узлов и конкретных точек, в которых будут выполняться измерения;</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Bef>
                <a:spcPts val="600"/>
              </a:spcBef>
              <a:spcAft>
                <a:spcPts val="600"/>
              </a:spcAft>
              <a:buSzPts val="1000"/>
              <a:buFont typeface="Symbol" panose="05050102010706020507" pitchFamily="18" charset="2"/>
              <a:buChar char=""/>
              <a:tabLst>
                <a:tab pos="457200" algn="l"/>
              </a:tabLst>
            </a:pPr>
            <a:r>
              <a:rPr lang="ru-RU"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определение требуемой точности измерения и подбор измерительной аппаратуры с необходимыми параметрами точности и диапазона</a:t>
            </a:r>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b="1" i="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473136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8364" y="1"/>
            <a:ext cx="11973636" cy="4616648"/>
          </a:xfrm>
          <a:prstGeom prst="rect">
            <a:avLst/>
          </a:prstGeom>
        </p:spPr>
        <p:txBody>
          <a:bodyPr wrap="square">
            <a:spAutoFit/>
          </a:bodyPr>
          <a:lstStyle/>
          <a:p>
            <a:pPr algn="just">
              <a:spcBef>
                <a:spcPts val="600"/>
              </a:spcBef>
              <a:spcAft>
                <a:spcPts val="600"/>
              </a:spcAft>
            </a:pP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В программе испытаний конструкций должны быть также предусмотрены мероприятия по технике безопасности, которые обязательно должны включать:</a:t>
            </a:r>
          </a:p>
          <a:p>
            <a:pPr lvl="0">
              <a:spcBef>
                <a:spcPts val="600"/>
              </a:spcBef>
              <a:spcAft>
                <a:spcPts val="600"/>
              </a:spcAft>
            </a:pPr>
            <a:r>
              <a:rPr lang="ru-RU" b="1" dirty="0" smtClean="0">
                <a:solidFill>
                  <a:srgbClr val="002060"/>
                </a:solidFill>
                <a:latin typeface="Times New Roman" panose="02020603050405020304" pitchFamily="18" charset="0"/>
                <a:cs typeface="Times New Roman" panose="02020603050405020304" pitchFamily="18" charset="0"/>
              </a:rPr>
              <a:t>- инструкцию </a:t>
            </a:r>
            <a:r>
              <a:rPr lang="ru-RU" b="1" dirty="0">
                <a:solidFill>
                  <a:srgbClr val="002060"/>
                </a:solidFill>
                <a:latin typeface="Times New Roman" panose="02020603050405020304" pitchFamily="18" charset="0"/>
                <a:cs typeface="Times New Roman" panose="02020603050405020304" pitchFamily="18" charset="0"/>
              </a:rPr>
              <a:t>по проведению испытаний с четким распределением обязанностей членов бригады и их взаимодействия;</a:t>
            </a:r>
          </a:p>
          <a:p>
            <a:pPr lvl="0">
              <a:spcBef>
                <a:spcPts val="600"/>
              </a:spcBef>
              <a:spcAft>
                <a:spcPts val="600"/>
              </a:spcAft>
            </a:pPr>
            <a:r>
              <a:rPr lang="ru-RU" b="1" dirty="0" smtClean="0">
                <a:solidFill>
                  <a:srgbClr val="002060"/>
                </a:solidFill>
                <a:latin typeface="Times New Roman" panose="02020603050405020304" pitchFamily="18" charset="0"/>
                <a:cs typeface="Times New Roman" panose="02020603050405020304" pitchFamily="18" charset="0"/>
              </a:rPr>
              <a:t>- план </a:t>
            </a:r>
            <a:r>
              <a:rPr lang="ru-RU" b="1" dirty="0">
                <a:solidFill>
                  <a:srgbClr val="002060"/>
                </a:solidFill>
                <a:latin typeface="Times New Roman" panose="02020603050405020304" pitchFamily="18" charset="0"/>
                <a:cs typeface="Times New Roman" panose="02020603050405020304" pitchFamily="18" charset="0"/>
              </a:rPr>
              <a:t>испытательного стенда с указанием размещения агрегатов, опасных зон, пульта управления;</a:t>
            </a:r>
          </a:p>
          <a:p>
            <a:pPr lvl="0">
              <a:spcBef>
                <a:spcPts val="600"/>
              </a:spcBef>
              <a:spcAft>
                <a:spcPts val="600"/>
              </a:spcAft>
            </a:pPr>
            <a:r>
              <a:rPr lang="ru-RU" b="1" dirty="0" smtClean="0">
                <a:solidFill>
                  <a:srgbClr val="002060"/>
                </a:solidFill>
                <a:latin typeface="Times New Roman" panose="02020603050405020304" pitchFamily="18" charset="0"/>
                <a:cs typeface="Times New Roman" panose="02020603050405020304" pitchFamily="18" charset="0"/>
              </a:rPr>
              <a:t>- наличие </a:t>
            </a:r>
            <a:r>
              <a:rPr lang="ru-RU" b="1" dirty="0">
                <a:solidFill>
                  <a:srgbClr val="002060"/>
                </a:solidFill>
                <a:latin typeface="Times New Roman" panose="02020603050405020304" pitchFamily="18" charset="0"/>
                <a:cs typeface="Times New Roman" panose="02020603050405020304" pitchFamily="18" charset="0"/>
              </a:rPr>
              <a:t>и размещение страхующих устройств, предотвращающих обрушение испытываемой конструкции и падение грузов, устройств аварийного сброса нагрузки;</a:t>
            </a:r>
          </a:p>
          <a:p>
            <a:pPr lvl="0">
              <a:spcBef>
                <a:spcPts val="600"/>
              </a:spcBef>
              <a:spcAft>
                <a:spcPts val="600"/>
              </a:spcAft>
            </a:pPr>
            <a:r>
              <a:rPr lang="ru-RU" b="1" dirty="0" smtClean="0">
                <a:latin typeface="Times New Roman" panose="02020603050405020304" pitchFamily="18" charset="0"/>
                <a:cs typeface="Times New Roman" panose="02020603050405020304" pitchFamily="18" charset="0"/>
              </a:rPr>
              <a:t>- нагружения </a:t>
            </a:r>
            <a:r>
              <a:rPr lang="ru-RU" b="1" dirty="0">
                <a:latin typeface="Times New Roman" panose="02020603050405020304" pitchFamily="18" charset="0"/>
                <a:cs typeface="Times New Roman" panose="02020603050405020304" pitchFamily="18" charset="0"/>
              </a:rPr>
              <a:t>и разгрузки, исключающие возможность травмирования персонала.</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Программу </a:t>
            </a:r>
            <a:r>
              <a:rPr lang="ru-RU" b="1" dirty="0">
                <a:latin typeface="Times New Roman" panose="02020603050405020304" pitchFamily="18" charset="0"/>
                <a:cs typeface="Times New Roman" panose="02020603050405020304" pitchFamily="18" charset="0"/>
              </a:rPr>
              <a:t>испытаний строительных конструкций составляют для получения достоверных результатов испытаний, сравнимых с проектными данными, а также для использования единой методики в выполнении испытаний с тем, чтобы иметь возможность обобщения результатов испытаний конструкций, проведенных в разное время.</a:t>
            </a:r>
          </a:p>
          <a:p>
            <a:pPr algn="just">
              <a:spcBef>
                <a:spcPts val="600"/>
              </a:spcBef>
              <a:spcAft>
                <a:spcPts val="600"/>
              </a:spcAft>
            </a:pP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8957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6478" y="0"/>
            <a:ext cx="12055522" cy="6740307"/>
          </a:xfrm>
          <a:prstGeom prst="rect">
            <a:avLst/>
          </a:prstGeom>
        </p:spPr>
        <p:txBody>
          <a:bodyPr wrap="square">
            <a:spAutoFit/>
          </a:bodyPr>
          <a:lstStyle/>
          <a:p>
            <a:pPr algn="ctr">
              <a:spcBef>
                <a:spcPts val="600"/>
              </a:spcBef>
              <a:spcAft>
                <a:spcPts val="600"/>
              </a:spcAft>
            </a:pPr>
            <a:r>
              <a:rPr lang="ru-RU" b="1" dirty="0" smtClean="0">
                <a:solidFill>
                  <a:srgbClr val="C00000"/>
                </a:solidFill>
                <a:latin typeface="Times New Roman" panose="02020603050405020304" pitchFamily="18" charset="0"/>
                <a:cs typeface="Times New Roman" panose="02020603050405020304" pitchFamily="18" charset="0"/>
              </a:rPr>
              <a:t>2.Статические и динамические испытания.</a:t>
            </a:r>
          </a:p>
          <a:p>
            <a:pPr algn="just" fontAlgn="base">
              <a:spcBef>
                <a:spcPts val="600"/>
              </a:spcBef>
              <a:spcAft>
                <a:spcPts val="600"/>
              </a:spcAft>
            </a:pPr>
            <a:r>
              <a:rPr lang="ru-RU" b="1" dirty="0">
                <a:solidFill>
                  <a:srgbClr val="FF0000"/>
                </a:solidFill>
                <a:latin typeface="Times New Roman" panose="02020603050405020304" pitchFamily="18" charset="0"/>
                <a:cs typeface="Times New Roman" panose="02020603050405020304" pitchFamily="18" charset="0"/>
              </a:rPr>
              <a:t>Испытания статической нагрузкой</a:t>
            </a:r>
          </a:p>
          <a:p>
            <a:pPr algn="just" fontAlgn="base">
              <a:spcBef>
                <a:spcPts val="600"/>
              </a:spcBef>
              <a:spcAft>
                <a:spcPts val="600"/>
              </a:spcAft>
            </a:pPr>
            <a:r>
              <a:rPr lang="ru-RU" b="1" dirty="0" smtClean="0">
                <a:latin typeface="Times New Roman" panose="02020603050405020304" pitchFamily="18" charset="0"/>
                <a:cs typeface="Times New Roman" panose="02020603050405020304" pitchFamily="18" charset="0"/>
              </a:rPr>
              <a:t>     В </a:t>
            </a:r>
            <a:r>
              <a:rPr lang="ru-RU" b="1" dirty="0">
                <a:latin typeface="Times New Roman" panose="02020603050405020304" pitchFamily="18" charset="0"/>
                <a:cs typeface="Times New Roman" panose="02020603050405020304" pitchFamily="18" charset="0"/>
              </a:rPr>
              <a:t>отличие от динамических испытаний, статическая нагрузка неударная, но постоянная, с постепенным повышением давления в ходе проведения исследования. </a:t>
            </a:r>
            <a:endParaRPr lang="ru-RU" b="1" dirty="0" smtClean="0">
              <a:latin typeface="Times New Roman" panose="02020603050405020304" pitchFamily="18" charset="0"/>
              <a:cs typeface="Times New Roman" panose="02020603050405020304" pitchFamily="18" charset="0"/>
            </a:endParaRPr>
          </a:p>
          <a:p>
            <a:pPr algn="just" fontAlgn="base">
              <a:spcBef>
                <a:spcPts val="600"/>
              </a:spcBef>
              <a:spcAft>
                <a:spcPts val="600"/>
              </a:spcAft>
            </a:pPr>
            <a:r>
              <a:rPr lang="ru-RU" b="1" dirty="0" smtClean="0">
                <a:latin typeface="Times New Roman" panose="02020603050405020304" pitchFamily="18" charset="0"/>
                <a:cs typeface="Times New Roman" panose="02020603050405020304" pitchFamily="18" charset="0"/>
              </a:rPr>
              <a:t>     Ее </a:t>
            </a:r>
            <a:r>
              <a:rPr lang="ru-RU" b="1" dirty="0">
                <a:latin typeface="Times New Roman" panose="02020603050405020304" pitchFamily="18" charset="0"/>
                <a:cs typeface="Times New Roman" panose="02020603050405020304" pitchFamily="18" charset="0"/>
              </a:rPr>
              <a:t>цель – измерение деформаций строительных конструкций, к которым она приводит. Специалисты измеряют, как деформируется геометрия конструкция, в зависимости от материала, величины давления и схемы приложения.</a:t>
            </a:r>
          </a:p>
          <a:p>
            <a:pPr algn="just" fontAlgn="base">
              <a:spcBef>
                <a:spcPts val="600"/>
              </a:spcBef>
              <a:spcAft>
                <a:spcPts val="600"/>
              </a:spcAft>
            </a:pPr>
            <a:r>
              <a:rPr lang="ru-RU" b="1" dirty="0" smtClean="0">
                <a:latin typeface="Times New Roman" panose="02020603050405020304" pitchFamily="18" charset="0"/>
                <a:cs typeface="Times New Roman" panose="02020603050405020304" pitchFamily="18" charset="0"/>
              </a:rPr>
              <a:t>     После </a:t>
            </a:r>
            <a:r>
              <a:rPr lang="ru-RU" b="1" dirty="0">
                <a:latin typeface="Times New Roman" panose="02020603050405020304" pitchFamily="18" charset="0"/>
                <a:cs typeface="Times New Roman" panose="02020603050405020304" pitchFamily="18" charset="0"/>
              </a:rPr>
              <a:t>обработки показаний приборов и камеральной фиксации, специалисты делают заключение о состоянии прочности и жесткости конструкции, путем сравнения теоретических и полученных в ходе обследования данных.</a:t>
            </a:r>
          </a:p>
          <a:p>
            <a:pPr algn="just" fontAlgn="base">
              <a:spcBef>
                <a:spcPts val="600"/>
              </a:spcBef>
              <a:spcAft>
                <a:spcPts val="600"/>
              </a:spcAft>
            </a:pPr>
            <a:r>
              <a:rPr lang="ru-RU" b="1" dirty="0" smtClean="0">
                <a:solidFill>
                  <a:srgbClr val="FF0000"/>
                </a:solidFill>
                <a:latin typeface="Times New Roman" panose="02020603050405020304" pitchFamily="18" charset="0"/>
                <a:cs typeface="Times New Roman" panose="02020603050405020304" pitchFamily="18" charset="0"/>
              </a:rPr>
              <a:t>Испытания </a:t>
            </a:r>
            <a:r>
              <a:rPr lang="ru-RU" b="1" dirty="0">
                <a:solidFill>
                  <a:srgbClr val="FF0000"/>
                </a:solidFill>
                <a:latin typeface="Times New Roman" panose="02020603050405020304" pitchFamily="18" charset="0"/>
                <a:cs typeface="Times New Roman" panose="02020603050405020304" pitchFamily="18" charset="0"/>
              </a:rPr>
              <a:t>динамической нагрузкой</a:t>
            </a:r>
          </a:p>
          <a:p>
            <a:pPr algn="just" fontAlgn="base">
              <a:spcBef>
                <a:spcPts val="600"/>
              </a:spcBef>
              <a:spcAft>
                <a:spcPts val="600"/>
              </a:spcAft>
            </a:pPr>
            <a:r>
              <a:rPr lang="ru-RU" b="1" dirty="0" smtClean="0">
                <a:latin typeface="Times New Roman" panose="02020603050405020304" pitchFamily="18" charset="0"/>
                <a:cs typeface="Times New Roman" panose="02020603050405020304" pitchFamily="18" charset="0"/>
              </a:rPr>
              <a:t>     Этот </a:t>
            </a:r>
            <a:r>
              <a:rPr lang="ru-RU" b="1" dirty="0">
                <a:latin typeface="Times New Roman" panose="02020603050405020304" pitchFamily="18" charset="0"/>
                <a:cs typeface="Times New Roman" panose="02020603050405020304" pitchFamily="18" charset="0"/>
              </a:rPr>
              <a:t>метод подразумевает использование специальных устройств, которые оказывают ударные или вибрационные воздействия на проверяемый объект с разной силой и направленностью. </a:t>
            </a:r>
            <a:endParaRPr lang="ru-RU" b="1" dirty="0" smtClean="0">
              <a:latin typeface="Times New Roman" panose="02020603050405020304" pitchFamily="18" charset="0"/>
              <a:cs typeface="Times New Roman" panose="02020603050405020304" pitchFamily="18" charset="0"/>
            </a:endParaRPr>
          </a:p>
          <a:p>
            <a:pPr algn="just" fontAlgn="base">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С </a:t>
            </a:r>
            <a:r>
              <a:rPr lang="ru-RU" b="1" dirty="0">
                <a:latin typeface="Times New Roman" panose="02020603050405020304" pitchFamily="18" charset="0"/>
                <a:cs typeface="Times New Roman" panose="02020603050405020304" pitchFamily="18" charset="0"/>
              </a:rPr>
              <a:t>помощью таких устройств можно искусственно воспроизвести силу инерции движущихся механизмов, вибрации оборудования, подвижную нагрузку, пульсацию ветра и сейсмическое воздействие.</a:t>
            </a:r>
          </a:p>
          <a:p>
            <a:pPr algn="just" fontAlgn="base">
              <a:spcBef>
                <a:spcPts val="600"/>
              </a:spcBef>
              <a:spcAft>
                <a:spcPts val="600"/>
              </a:spcAft>
            </a:pPr>
            <a:r>
              <a:rPr lang="ru-RU" b="1" dirty="0" smtClean="0">
                <a:latin typeface="Times New Roman" panose="02020603050405020304" pitchFamily="18" charset="0"/>
                <a:cs typeface="Times New Roman" panose="02020603050405020304" pitchFamily="18" charset="0"/>
              </a:rPr>
              <a:t>     Нагрузки </a:t>
            </a:r>
            <a:r>
              <a:rPr lang="ru-RU" b="1" dirty="0">
                <a:latin typeface="Times New Roman" panose="02020603050405020304" pitchFamily="18" charset="0"/>
                <a:cs typeface="Times New Roman" panose="02020603050405020304" pitchFamily="18" charset="0"/>
              </a:rPr>
              <a:t>позволяют отследить деформации, напряжения и перемещения, которые возникают в элементах строительной конструкции в ходе исследования или их отсутствие. </a:t>
            </a:r>
            <a:endParaRPr lang="ru-RU" b="1" dirty="0" smtClean="0">
              <a:latin typeface="Times New Roman" panose="02020603050405020304" pitchFamily="18" charset="0"/>
              <a:cs typeface="Times New Roman" panose="02020603050405020304" pitchFamily="18" charset="0"/>
            </a:endParaRPr>
          </a:p>
          <a:p>
            <a:pPr algn="just" fontAlgn="base">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По </a:t>
            </a:r>
            <a:r>
              <a:rPr lang="ru-RU" b="1" dirty="0">
                <a:latin typeface="Times New Roman" panose="02020603050405020304" pitchFamily="18" charset="0"/>
                <a:cs typeface="Times New Roman" panose="02020603050405020304" pitchFamily="18" charset="0"/>
              </a:rPr>
              <a:t>результатам специалисты лаборатории делают заключение о критичности тех или иных деформаций и рекомендации по их предотвращению. Таким образом можно выявить упругость конструкции, фактический прогиб балок, точки напряжения в арматуре, момент трещиноообразования и т.д</a:t>
            </a:r>
            <a:r>
              <a:rPr lang="ru-RU" b="1" dirty="0" smtClean="0">
                <a:latin typeface="Times New Roman" panose="02020603050405020304" pitchFamily="18" charset="0"/>
                <a:cs typeface="Times New Roman" panose="02020603050405020304" pitchFamily="18" charset="0"/>
              </a:rPr>
              <a:t>.</a:t>
            </a:r>
            <a:r>
              <a:rPr lang="ru-RU" b="1" dirty="0" smtClean="0">
                <a:solidFill>
                  <a:srgbClr val="C0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5944935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0125" y="0"/>
            <a:ext cx="11928143" cy="6863417"/>
          </a:xfrm>
          <a:prstGeom prst="rect">
            <a:avLst/>
          </a:prstGeom>
        </p:spPr>
        <p:txBody>
          <a:bodyPr wrap="square">
            <a:spAutoFit/>
          </a:bodyPr>
          <a:lstStyle/>
          <a:p>
            <a:pPr>
              <a:spcBef>
                <a:spcPts val="600"/>
              </a:spcBef>
              <a:spcAft>
                <a:spcPts val="600"/>
              </a:spcAft>
            </a:pP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Проведение испытаний строительных конструкций статической нагрузкой</a:t>
            </a:r>
            <a:endParaRPr lang="ru-RU" sz="16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Перед </a:t>
            </a:r>
            <a:r>
              <a:rPr lang="ru-RU" b="1" dirty="0">
                <a:latin typeface="Times New Roman" panose="02020603050405020304" pitchFamily="18" charset="0"/>
                <a:ea typeface="Times New Roman" panose="02020603050405020304" pitchFamily="18" charset="0"/>
                <a:cs typeface="Times New Roman" panose="02020603050405020304" pitchFamily="18" charset="0"/>
              </a:rPr>
              <a:t>началом испытаний проводится подготовка конструкции, которая сводится к ее очистке, зачистке мест установки приборов, побелке поверхностей для железобетонной конструкции, сооружению приспособлений для создания нагрузок, сооружению страховочных и рабочих подмостей. </a:t>
            </a:r>
            <a:endParaRPr lang="ru-RU"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К </a:t>
            </a:r>
            <a:r>
              <a:rPr lang="ru-RU" b="1" dirty="0">
                <a:latin typeface="Times New Roman" panose="02020603050405020304" pitchFamily="18" charset="0"/>
                <a:ea typeface="Times New Roman" panose="02020603050405020304" pitchFamily="18" charset="0"/>
                <a:cs typeface="Times New Roman" panose="02020603050405020304" pitchFamily="18" charset="0"/>
              </a:rPr>
              <a:t>подготовительным работам относятся также установка приборов в соответствии с рабочей схемой, проверка работоспособности системы силового возбуждения и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измерения.</a:t>
            </a:r>
          </a:p>
          <a:p>
            <a:pPr algn="just">
              <a:spcBef>
                <a:spcPts val="600"/>
              </a:spcBef>
              <a:spcAft>
                <a:spcPts val="60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Подготовленную </a:t>
            </a:r>
            <a:r>
              <a:rPr lang="ru-RU" b="1" dirty="0">
                <a:latin typeface="Times New Roman" panose="02020603050405020304" pitchFamily="18" charset="0"/>
                <a:ea typeface="Times New Roman" panose="02020603050405020304" pitchFamily="18" charset="0"/>
                <a:cs typeface="Times New Roman" panose="02020603050405020304" pitchFamily="18" charset="0"/>
              </a:rPr>
              <a:t>к испытаниям конструкцию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выдерживают 12-20 часов </a:t>
            </a:r>
            <a:r>
              <a:rPr lang="ru-RU" b="1" dirty="0">
                <a:latin typeface="Times New Roman" panose="02020603050405020304" pitchFamily="18" charset="0"/>
                <a:ea typeface="Times New Roman" panose="02020603050405020304" pitchFamily="18" charset="0"/>
                <a:cs typeface="Times New Roman" panose="02020603050405020304" pitchFamily="18" charset="0"/>
              </a:rPr>
              <a:t>для наблюдения за влиянием колебаний температуры на деформации в конструкции и показания приборов.</a:t>
            </a:r>
            <a:br>
              <a:rPr lang="ru-RU" b="1" dirty="0">
                <a:latin typeface="Times New Roman" panose="02020603050405020304" pitchFamily="18" charset="0"/>
                <a:ea typeface="Times New Roman" panose="02020603050405020304" pitchFamily="18" charset="0"/>
                <a:cs typeface="Times New Roman" panose="02020603050405020304" pitchFamily="18" charset="0"/>
              </a:rPr>
            </a:br>
            <a:r>
              <a:rPr lang="ru-RU" b="1" dirty="0">
                <a:latin typeface="Times New Roman" panose="02020603050405020304" pitchFamily="18" charset="0"/>
                <a:ea typeface="Times New Roman" panose="02020603050405020304" pitchFamily="18" charset="0"/>
                <a:cs typeface="Times New Roman" panose="02020603050405020304" pitchFamily="18" charset="0"/>
              </a:rPr>
              <a:t>Далее производятся первоначальные отсчеты и ведется нагружение в соответствии с программой испытаний. Приложение нагрузки осуществляется плавно, без ударов и толчков. </a:t>
            </a:r>
            <a:endParaRPr lang="ru-RU"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В </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процессе испытаний ведутся журнал и ведомости испытаний, куда заносятся отсчеты приборов, данные замеров трещин, особенности поведения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конструкции.</a:t>
            </a:r>
          </a:p>
          <a:p>
            <a:pPr algn="just">
              <a:spcBef>
                <a:spcPts val="600"/>
              </a:spcBef>
              <a:spcAft>
                <a:spcPts val="600"/>
              </a:spcAft>
            </a:pP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Осмотр </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конструкции следует производить каждый раз после увеличения нагрузки на одну ступень. При приближении нагрузки к нормативному особому вниманию уделяют обнаружению трещин в бетоне. Если они образовались, то за ними ведутся наблюдения, границы трещин </a:t>
            </a:r>
            <a:r>
              <a:rPr 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отмечаются.</a:t>
            </a:r>
          </a:p>
          <a:p>
            <a:pPr algn="just">
              <a:spcBef>
                <a:spcPts val="600"/>
              </a:spcBef>
              <a:spcAft>
                <a:spcPts val="60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По </a:t>
            </a:r>
            <a:r>
              <a:rPr lang="ru-RU" b="1" dirty="0">
                <a:latin typeface="Times New Roman" panose="02020603050405020304" pitchFamily="18" charset="0"/>
                <a:ea typeface="Times New Roman" panose="02020603050405020304" pitchFamily="18" charset="0"/>
                <a:cs typeface="Times New Roman" panose="02020603050405020304" pitchFamily="18" charset="0"/>
              </a:rPr>
              <a:t>результатам освидетельствования конструкции после испытаний составляется акт.</a:t>
            </a:r>
            <a:br>
              <a:rPr lang="ru-RU" b="1" dirty="0">
                <a:latin typeface="Times New Roman" panose="02020603050405020304" pitchFamily="18" charset="0"/>
                <a:ea typeface="Times New Roman" panose="02020603050405020304" pitchFamily="18" charset="0"/>
                <a:cs typeface="Times New Roman" panose="02020603050405020304" pitchFamily="18" charset="0"/>
              </a:rPr>
            </a:br>
            <a:r>
              <a:rPr lang="ru-RU" b="1" dirty="0">
                <a:latin typeface="Times New Roman" panose="02020603050405020304" pitchFamily="18" charset="0"/>
                <a:ea typeface="Times New Roman" panose="02020603050405020304" pitchFamily="18" charset="0"/>
                <a:cs typeface="Times New Roman" panose="02020603050405020304" pitchFamily="18" charset="0"/>
              </a:rPr>
              <a:t>Особое место в процессе испытания должны занимать вопросы техники безопасности. </a:t>
            </a:r>
            <a:endParaRPr lang="ru-RU"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Наиболее </a:t>
            </a:r>
            <a:r>
              <a:rPr lang="ru-RU" b="1" dirty="0">
                <a:latin typeface="Times New Roman" panose="02020603050405020304" pitchFamily="18" charset="0"/>
                <a:ea typeface="Times New Roman" panose="02020603050405020304" pitchFamily="18" charset="0"/>
                <a:cs typeface="Times New Roman" panose="02020603050405020304" pitchFamily="18" charset="0"/>
              </a:rPr>
              <a:t>опасно для людей случайное разрушение конструкции. </a:t>
            </a:r>
            <a:endParaRPr lang="ru-RU"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Поэтому </a:t>
            </a:r>
            <a:r>
              <a:rPr lang="ru-RU" b="1" dirty="0">
                <a:latin typeface="Times New Roman" panose="02020603050405020304" pitchFamily="18" charset="0"/>
                <a:ea typeface="Times New Roman" panose="02020603050405020304" pitchFamily="18" charset="0"/>
                <a:cs typeface="Times New Roman" panose="02020603050405020304" pitchFamily="18" charset="0"/>
              </a:rPr>
              <a:t>устраивают страховочные подмости, способные воспринять на себя вес обрушивающейся конструкции. </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58393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3773" y="1"/>
            <a:ext cx="11900848" cy="6555641"/>
          </a:xfrm>
          <a:prstGeom prst="rect">
            <a:avLst/>
          </a:prstGeom>
        </p:spPr>
        <p:txBody>
          <a:bodyPr wrap="square">
            <a:spAutoFit/>
          </a:bodyPr>
          <a:lstStyle/>
          <a:p>
            <a:pPr algn="just">
              <a:spcBef>
                <a:spcPts val="600"/>
              </a:spcBef>
              <a:spcAft>
                <a:spcPts val="600"/>
              </a:spcAft>
            </a:pPr>
            <a:r>
              <a:rPr lang="ru-RU" sz="1600" b="1" dirty="0" smtClean="0">
                <a:latin typeface="Times New Roman" panose="02020603050405020304" pitchFamily="18" charset="0"/>
                <a:ea typeface="Times New Roman" panose="02020603050405020304" pitchFamily="18" charset="0"/>
                <a:cs typeface="Times New Roman" panose="02020603050405020304" pitchFamily="18" charset="0"/>
              </a:rPr>
              <a:t>     Подмости проектируют так, чтобы зазоры между ними и конструкцией не препятствовали перемещениям ее элементов при испытании.</a:t>
            </a:r>
          </a:p>
          <a:p>
            <a:pPr algn="just">
              <a:spcBef>
                <a:spcPts val="600"/>
              </a:spcBef>
              <a:spcAft>
                <a:spcPts val="600"/>
              </a:spcAft>
            </a:pPr>
            <a:r>
              <a:rPr lang="ru-RU" sz="16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ea typeface="Times New Roman" panose="02020603050405020304" pitchFamily="18" charset="0"/>
                <a:cs typeface="Times New Roman" panose="02020603050405020304" pitchFamily="18" charset="0"/>
              </a:rPr>
              <a:t>    Подмости для передвижения людей должны быть снабжены лестницами, перилами и другими ограждениями (навесы, козырьки).</a:t>
            </a:r>
          </a:p>
          <a:p>
            <a:pPr algn="just">
              <a:spcBef>
                <a:spcPts val="600"/>
              </a:spcBef>
              <a:spcAft>
                <a:spcPts val="600"/>
              </a:spcAft>
            </a:pPr>
            <a:r>
              <a:rPr lang="ru-RU" sz="1600" b="1" dirty="0" smtClean="0">
                <a:latin typeface="Times New Roman" panose="02020603050405020304" pitchFamily="18" charset="0"/>
                <a:ea typeface="Times New Roman" panose="02020603050405020304" pitchFamily="18" charset="0"/>
                <a:cs typeface="Times New Roman" panose="02020603050405020304" pitchFamily="18" charset="0"/>
              </a:rPr>
              <a:t>     Временные конструкции и площадки под грузы (платформы) должны быть надежными. Грузовые платформы располагают </a:t>
            </a:r>
            <a:r>
              <a:rPr lang="ru-RU"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на расстоянии 10-40 см от пола.</a:t>
            </a:r>
          </a:p>
          <a:p>
            <a:pPr algn="just">
              <a:spcBef>
                <a:spcPts val="600"/>
              </a:spcBef>
              <a:spcAft>
                <a:spcPts val="600"/>
              </a:spcAft>
            </a:pPr>
            <a:r>
              <a:rPr lang="ru-RU" sz="16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ea typeface="Times New Roman" panose="02020603050405020304" pitchFamily="18" charset="0"/>
                <a:cs typeface="Times New Roman" panose="02020603050405020304" pitchFamily="18" charset="0"/>
              </a:rPr>
              <a:t>    Очень важно оградить испытания от посторонних лиц. Желательно устройство дистанционного управления домкратами и приборами.</a:t>
            </a:r>
          </a:p>
          <a:p>
            <a:pPr algn="just">
              <a:spcBef>
                <a:spcPts val="600"/>
              </a:spcBef>
              <a:spcAft>
                <a:spcPts val="600"/>
              </a:spcAft>
            </a:pPr>
            <a:r>
              <a:rPr lang="ru-RU" sz="16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Особенности </a:t>
            </a:r>
            <a:r>
              <a:rPr lang="ru-RU" sz="16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испытаний строительных конструкций статической нагрузкой эксплуатируемых или построенных зданий и сооружений заключаются в том, что</a:t>
            </a:r>
            <a:r>
              <a:rPr lang="ru-RU" sz="16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p>
          <a:p>
            <a:pPr lvl="0" algn="just">
              <a:spcBef>
                <a:spcPts val="600"/>
              </a:spcBef>
              <a:spcAft>
                <a:spcPts val="600"/>
              </a:spcAft>
            </a:pPr>
            <a:r>
              <a:rPr lang="ru-RU" sz="1600" b="1" i="1" dirty="0" smtClean="0">
                <a:solidFill>
                  <a:srgbClr val="002060"/>
                </a:solidFill>
                <a:latin typeface="Times New Roman" panose="02020603050405020304" pitchFamily="18" charset="0"/>
                <a:cs typeface="Times New Roman" panose="02020603050405020304" pitchFamily="18" charset="0"/>
              </a:rPr>
              <a:t>- элементы </a:t>
            </a:r>
            <a:r>
              <a:rPr lang="ru-RU" sz="1600" b="1" i="1" dirty="0">
                <a:solidFill>
                  <a:srgbClr val="002060"/>
                </a:solidFill>
                <a:latin typeface="Times New Roman" panose="02020603050405020304" pitchFamily="18" charset="0"/>
                <a:cs typeface="Times New Roman" panose="02020603050405020304" pitchFamily="18" charset="0"/>
              </a:rPr>
              <a:t>испытываются в составе пространственных конструкций без выделения их в более простые линейные или плоские системы;</a:t>
            </a:r>
          </a:p>
          <a:p>
            <a:pPr lvl="0" algn="just">
              <a:spcBef>
                <a:spcPts val="600"/>
              </a:spcBef>
              <a:spcAft>
                <a:spcPts val="600"/>
              </a:spcAft>
            </a:pPr>
            <a:r>
              <a:rPr lang="ru-RU" sz="1600" b="1" i="1" dirty="0" smtClean="0">
                <a:solidFill>
                  <a:srgbClr val="002060"/>
                </a:solidFill>
                <a:latin typeface="Times New Roman" panose="02020603050405020304" pitchFamily="18" charset="0"/>
                <a:cs typeface="Times New Roman" panose="02020603050405020304" pitchFamily="18" charset="0"/>
              </a:rPr>
              <a:t>- испытания </a:t>
            </a:r>
            <a:r>
              <a:rPr lang="ru-RU" sz="1600" b="1" i="1" dirty="0">
                <a:solidFill>
                  <a:srgbClr val="002060"/>
                </a:solidFill>
                <a:latin typeface="Times New Roman" panose="02020603050405020304" pitchFamily="18" charset="0"/>
                <a:cs typeface="Times New Roman" panose="02020603050405020304" pitchFamily="18" charset="0"/>
              </a:rPr>
              <a:t>проводятся на месте их работы;</a:t>
            </a:r>
          </a:p>
          <a:p>
            <a:pPr lvl="0" algn="just">
              <a:spcBef>
                <a:spcPts val="600"/>
              </a:spcBef>
              <a:spcAft>
                <a:spcPts val="600"/>
              </a:spcAft>
            </a:pPr>
            <a:r>
              <a:rPr lang="ru-RU" sz="1600" b="1" i="1" dirty="0" smtClean="0">
                <a:solidFill>
                  <a:srgbClr val="002060"/>
                </a:solidFill>
                <a:latin typeface="Times New Roman" panose="02020603050405020304" pitchFamily="18" charset="0"/>
                <a:cs typeface="Times New Roman" panose="02020603050405020304" pitchFamily="18" charset="0"/>
              </a:rPr>
              <a:t>- при </a:t>
            </a:r>
            <a:r>
              <a:rPr lang="ru-RU" sz="1600" b="1" i="1" dirty="0">
                <a:solidFill>
                  <a:srgbClr val="002060"/>
                </a:solidFill>
                <a:latin typeface="Times New Roman" panose="02020603050405020304" pitchFamily="18" charset="0"/>
                <a:cs typeface="Times New Roman" panose="02020603050405020304" pitchFamily="18" charset="0"/>
              </a:rPr>
              <a:t>испытании конструкции не доводятся до разрушения;</a:t>
            </a:r>
          </a:p>
          <a:p>
            <a:pPr lvl="0" algn="just">
              <a:spcBef>
                <a:spcPts val="600"/>
              </a:spcBef>
              <a:spcAft>
                <a:spcPts val="600"/>
              </a:spcAft>
            </a:pPr>
            <a:r>
              <a:rPr lang="ru-RU" sz="1600" b="1" i="1" dirty="0" smtClean="0">
                <a:solidFill>
                  <a:srgbClr val="002060"/>
                </a:solidFill>
                <a:latin typeface="Times New Roman" panose="02020603050405020304" pitchFamily="18" charset="0"/>
                <a:cs typeface="Times New Roman" panose="02020603050405020304" pitchFamily="18" charset="0"/>
              </a:rPr>
              <a:t>- часто </a:t>
            </a:r>
            <a:r>
              <a:rPr lang="ru-RU" sz="1600" b="1" i="1" dirty="0">
                <a:solidFill>
                  <a:srgbClr val="002060"/>
                </a:solidFill>
                <a:latin typeface="Times New Roman" panose="02020603050405020304" pitchFamily="18" charset="0"/>
                <a:cs typeface="Times New Roman" panose="02020603050405020304" pitchFamily="18" charset="0"/>
              </a:rPr>
              <a:t>не удается обнаружить проектных материалов, поэтому во время освидетельствования приходится производить тщательные обмеры с составлением чертежей;</a:t>
            </a:r>
          </a:p>
          <a:p>
            <a:pPr lvl="0" algn="just">
              <a:spcBef>
                <a:spcPts val="600"/>
              </a:spcBef>
              <a:spcAft>
                <a:spcPts val="600"/>
              </a:spcAft>
            </a:pPr>
            <a:r>
              <a:rPr lang="ru-RU" sz="1600" b="1" i="1" dirty="0" smtClean="0">
                <a:solidFill>
                  <a:srgbClr val="002060"/>
                </a:solidFill>
                <a:latin typeface="Times New Roman" panose="02020603050405020304" pitchFamily="18" charset="0"/>
                <a:cs typeface="Times New Roman" panose="02020603050405020304" pitchFamily="18" charset="0"/>
              </a:rPr>
              <a:t>- во </a:t>
            </a:r>
            <a:r>
              <a:rPr lang="ru-RU" sz="1600" b="1" i="1" dirty="0">
                <a:solidFill>
                  <a:srgbClr val="002060"/>
                </a:solidFill>
                <a:latin typeface="Times New Roman" panose="02020603050405020304" pitchFamily="18" charset="0"/>
                <a:cs typeface="Times New Roman" panose="02020603050405020304" pitchFamily="18" charset="0"/>
              </a:rPr>
              <a:t>время освидетельствования производится осмотр конструкций и фиксируются повреждения, условия опирания и степень заделки;</a:t>
            </a:r>
          </a:p>
          <a:p>
            <a:pPr lvl="0" algn="just">
              <a:spcBef>
                <a:spcPts val="600"/>
              </a:spcBef>
              <a:spcAft>
                <a:spcPts val="600"/>
              </a:spcAft>
            </a:pPr>
            <a:r>
              <a:rPr lang="ru-RU" sz="1600" b="1" i="1" dirty="0" smtClean="0">
                <a:solidFill>
                  <a:srgbClr val="002060"/>
                </a:solidFill>
                <a:latin typeface="Times New Roman" panose="02020603050405020304" pitchFamily="18" charset="0"/>
                <a:cs typeface="Times New Roman" panose="02020603050405020304" pitchFamily="18" charset="0"/>
              </a:rPr>
              <a:t>- испытания </a:t>
            </a:r>
            <a:r>
              <a:rPr lang="ru-RU" sz="1600" b="1" i="1" dirty="0">
                <a:solidFill>
                  <a:srgbClr val="002060"/>
                </a:solidFill>
                <a:latin typeface="Times New Roman" panose="02020603050405020304" pitchFamily="18" charset="0"/>
                <a:cs typeface="Times New Roman" panose="02020603050405020304" pitchFamily="18" charset="0"/>
              </a:rPr>
              <a:t>отдельных элементов производятся не до определенной заранее нагрузки, а до появления в элементах напряжений и усилий, на основании которых можно дать правильную оценку их несущей способности, жесткости и трещиностойкости</a:t>
            </a:r>
            <a:r>
              <a:rPr lang="ru-RU" sz="1600" b="1" i="1" dirty="0" smtClean="0">
                <a:solidFill>
                  <a:srgbClr val="002060"/>
                </a:solidFill>
                <a:latin typeface="Times New Roman" panose="02020603050405020304" pitchFamily="18" charset="0"/>
                <a:cs typeface="Times New Roman" panose="02020603050405020304" pitchFamily="18" charset="0"/>
              </a:rPr>
              <a:t>.</a:t>
            </a:r>
            <a:endParaRPr lang="ru-RU" sz="16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87853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9182" y="0"/>
            <a:ext cx="12082818" cy="6186309"/>
          </a:xfrm>
          <a:prstGeom prst="rect">
            <a:avLst/>
          </a:prstGeom>
        </p:spPr>
        <p:txBody>
          <a:bodyPr wrap="square">
            <a:spAutoFit/>
          </a:bodyPr>
          <a:lstStyle/>
          <a:p>
            <a:pPr algn="just" fontAlgn="base">
              <a:spcBef>
                <a:spcPts val="600"/>
              </a:spcBef>
              <a:spcAft>
                <a:spcPts val="600"/>
              </a:spcAft>
            </a:pPr>
            <a:r>
              <a:rPr lang="ru-RU" b="1" dirty="0" smtClean="0">
                <a:latin typeface="Times New Roman" panose="02020603050405020304" pitchFamily="18" charset="0"/>
                <a:cs typeface="Times New Roman" panose="02020603050405020304" pitchFamily="18" charset="0"/>
              </a:rPr>
              <a:t>     По полученным при испытании строительных конструкций данным о величине нормативных и расчетных нагрузок судят о их соответствии с реально действующими или ожидаемыми нагрузками и решают вопрос о необходимости усиления конструкции.</a:t>
            </a:r>
          </a:p>
          <a:p>
            <a:pPr algn="just" fontAlgn="base">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В процессе увеличения нагрузки, например, надстройки здания, организуется непрерывное наблюдение за состоянием конструкций. После завершения строительных работ рекомендуется провести повторные измерения напряжений в конструкции.</a:t>
            </a:r>
          </a:p>
          <a:p>
            <a:pPr algn="just" fontAlgn="base">
              <a:spcBef>
                <a:spcPts val="600"/>
              </a:spcBef>
              <a:spcAft>
                <a:spcPts val="600"/>
              </a:spcAft>
            </a:pP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Оптимальное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сочетание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методов</a:t>
            </a:r>
          </a:p>
          <a:p>
            <a:pPr algn="just" fontAlgn="base">
              <a:spcBef>
                <a:spcPts val="600"/>
              </a:spcBef>
              <a:spcAft>
                <a:spcPts val="600"/>
              </a:spcAft>
            </a:pPr>
            <a:r>
              <a:rPr lang="ru-RU" b="1" dirty="0" smtClean="0">
                <a:latin typeface="Times New Roman" panose="02020603050405020304" pitchFamily="18" charset="0"/>
                <a:cs typeface="Times New Roman" panose="02020603050405020304" pitchFamily="18" charset="0"/>
              </a:rPr>
              <a:t>     Большинство </a:t>
            </a:r>
            <a:r>
              <a:rPr lang="ru-RU" b="1" dirty="0">
                <a:latin typeface="Times New Roman" panose="02020603050405020304" pitchFamily="18" charset="0"/>
                <a:cs typeface="Times New Roman" panose="02020603050405020304" pitchFamily="18" charset="0"/>
              </a:rPr>
              <a:t>из перечисленных методик являются весьма дорогостоящими и узкоспециализированными, поэтому применяются достаточно редко. </a:t>
            </a:r>
            <a:endParaRPr lang="ru-RU" b="1" dirty="0" smtClean="0">
              <a:latin typeface="Times New Roman" panose="02020603050405020304" pitchFamily="18" charset="0"/>
              <a:cs typeface="Times New Roman" panose="02020603050405020304" pitchFamily="18" charset="0"/>
            </a:endParaRPr>
          </a:p>
          <a:p>
            <a:pPr algn="just" fontAlgn="base">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i="1" dirty="0" smtClean="0">
                <a:solidFill>
                  <a:srgbClr val="002060"/>
                </a:solidFill>
                <a:latin typeface="Times New Roman" panose="02020603050405020304" pitchFamily="18" charset="0"/>
                <a:cs typeface="Times New Roman" panose="02020603050405020304" pitchFamily="18" charset="0"/>
              </a:rPr>
              <a:t>Оптимальное </a:t>
            </a:r>
            <a:r>
              <a:rPr lang="ru-RU" b="1" i="1" dirty="0">
                <a:solidFill>
                  <a:srgbClr val="002060"/>
                </a:solidFill>
                <a:latin typeface="Times New Roman" panose="02020603050405020304" pitchFamily="18" charset="0"/>
                <a:cs typeface="Times New Roman" panose="02020603050405020304" pitchFamily="18" charset="0"/>
              </a:rPr>
              <a:t>сочетание методов, которое в 95% случаев позволит точно и полноценно определить текущее техническое состояние здания или сооружения без существенных затрат, состоит из:</a:t>
            </a:r>
          </a:p>
          <a:p>
            <a:pPr lvl="0" algn="just" fontAlgn="base">
              <a:spcBef>
                <a:spcPts val="600"/>
              </a:spcBef>
              <a:spcAft>
                <a:spcPts val="600"/>
              </a:spcAft>
            </a:pPr>
            <a:r>
              <a:rPr lang="ru-RU" b="1" i="1" dirty="0" smtClean="0">
                <a:solidFill>
                  <a:srgbClr val="002060"/>
                </a:solidFill>
                <a:latin typeface="Times New Roman" panose="02020603050405020304" pitchFamily="18" charset="0"/>
                <a:cs typeface="Times New Roman" panose="02020603050405020304" pitchFamily="18" charset="0"/>
              </a:rPr>
              <a:t>- визуального </a:t>
            </a:r>
            <a:r>
              <a:rPr lang="ru-RU" b="1" i="1" dirty="0">
                <a:solidFill>
                  <a:srgbClr val="002060"/>
                </a:solidFill>
                <a:latin typeface="Times New Roman" panose="02020603050405020304" pitchFamily="18" charset="0"/>
                <a:cs typeface="Times New Roman" panose="02020603050405020304" pitchFamily="18" charset="0"/>
              </a:rPr>
              <a:t>обследования с составлением дефектной ведомости;</a:t>
            </a:r>
          </a:p>
          <a:p>
            <a:pPr lvl="0" algn="just" fontAlgn="base">
              <a:spcBef>
                <a:spcPts val="600"/>
              </a:spcBef>
              <a:spcAft>
                <a:spcPts val="600"/>
              </a:spcAft>
            </a:pPr>
            <a:r>
              <a:rPr lang="ru-RU" b="1" i="1" dirty="0" smtClean="0">
                <a:solidFill>
                  <a:srgbClr val="002060"/>
                </a:solidFill>
                <a:latin typeface="Times New Roman" panose="02020603050405020304" pitchFamily="18" charset="0"/>
                <a:cs typeface="Times New Roman" panose="02020603050405020304" pitchFamily="18" charset="0"/>
              </a:rPr>
              <a:t>- ультразвукового </a:t>
            </a:r>
            <a:r>
              <a:rPr lang="ru-RU" b="1" i="1" dirty="0">
                <a:solidFill>
                  <a:srgbClr val="002060"/>
                </a:solidFill>
                <a:latin typeface="Times New Roman" panose="02020603050405020304" pitchFamily="18" charset="0"/>
                <a:cs typeface="Times New Roman" panose="02020603050405020304" pitchFamily="18" charset="0"/>
              </a:rPr>
              <a:t>обследования конструкций в полевых условиях;</a:t>
            </a:r>
          </a:p>
          <a:p>
            <a:pPr lvl="0" algn="just" fontAlgn="base">
              <a:spcBef>
                <a:spcPts val="600"/>
              </a:spcBef>
              <a:spcAft>
                <a:spcPts val="600"/>
              </a:spcAft>
            </a:pPr>
            <a:r>
              <a:rPr lang="ru-RU" b="1" i="1" dirty="0" smtClean="0">
                <a:solidFill>
                  <a:srgbClr val="002060"/>
                </a:solidFill>
                <a:latin typeface="Times New Roman" panose="02020603050405020304" pitchFamily="18" charset="0"/>
                <a:cs typeface="Times New Roman" panose="02020603050405020304" pitchFamily="18" charset="0"/>
              </a:rPr>
              <a:t>- отбор </a:t>
            </a:r>
            <a:r>
              <a:rPr lang="ru-RU" b="1" i="1" dirty="0">
                <a:solidFill>
                  <a:srgbClr val="002060"/>
                </a:solidFill>
                <a:latin typeface="Times New Roman" panose="02020603050405020304" pitchFamily="18" charset="0"/>
                <a:cs typeface="Times New Roman" panose="02020603050405020304" pitchFamily="18" charset="0"/>
              </a:rPr>
              <a:t>образцов из обследуемых конструкций в полевых условиях;</a:t>
            </a:r>
          </a:p>
          <a:p>
            <a:pPr lvl="0" algn="just" fontAlgn="base">
              <a:spcBef>
                <a:spcPts val="600"/>
              </a:spcBef>
              <a:spcAft>
                <a:spcPts val="600"/>
              </a:spcAft>
            </a:pPr>
            <a:r>
              <a:rPr lang="ru-RU" b="1" i="1" dirty="0" smtClean="0">
                <a:solidFill>
                  <a:srgbClr val="002060"/>
                </a:solidFill>
                <a:latin typeface="Times New Roman" panose="02020603050405020304" pitchFamily="18" charset="0"/>
                <a:cs typeface="Times New Roman" panose="02020603050405020304" pitchFamily="18" charset="0"/>
              </a:rPr>
              <a:t>- испытание </a:t>
            </a:r>
            <a:r>
              <a:rPr lang="ru-RU" b="1" i="1" dirty="0">
                <a:solidFill>
                  <a:srgbClr val="002060"/>
                </a:solidFill>
                <a:latin typeface="Times New Roman" panose="02020603050405020304" pitchFamily="18" charset="0"/>
                <a:cs typeface="Times New Roman" panose="02020603050405020304" pitchFamily="18" charset="0"/>
              </a:rPr>
              <a:t>отобранных образцов в лабораторных условиях.</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Поэтому </a:t>
            </a:r>
            <a:r>
              <a:rPr lang="ru-RU" b="1" dirty="0">
                <a:latin typeface="Times New Roman" panose="02020603050405020304" pitchFamily="18" charset="0"/>
                <a:cs typeface="Times New Roman" panose="02020603050405020304" pitchFamily="18" charset="0"/>
              </a:rPr>
              <a:t>специалисты </a:t>
            </a:r>
            <a:r>
              <a:rPr lang="ru-RU" b="1" u="sng" dirty="0">
                <a:latin typeface="Times New Roman" panose="02020603050405020304" pitchFamily="18" charset="0"/>
                <a:cs typeface="Times New Roman" panose="02020603050405020304" pitchFamily="18" charset="0"/>
                <a:hlinkClick r:id="rId2"/>
              </a:rPr>
              <a:t>Испытательного центра «</a:t>
            </a:r>
            <a:r>
              <a:rPr lang="ru-RU" b="1" u="sng" dirty="0" err="1">
                <a:latin typeface="Times New Roman" panose="02020603050405020304" pitchFamily="18" charset="0"/>
                <a:cs typeface="Times New Roman" panose="02020603050405020304" pitchFamily="18" charset="0"/>
                <a:hlinkClick r:id="rId2"/>
              </a:rPr>
              <a:t>Глобал</a:t>
            </a:r>
            <a:r>
              <a:rPr lang="ru-RU" b="1" u="sng" dirty="0">
                <a:latin typeface="Times New Roman" panose="02020603050405020304" pitchFamily="18" charset="0"/>
                <a:cs typeface="Times New Roman" panose="02020603050405020304" pitchFamily="18" charset="0"/>
                <a:hlinkClick r:id="rId2"/>
              </a:rPr>
              <a:t> ЭМ»</a:t>
            </a:r>
            <a:r>
              <a:rPr lang="ru-RU" b="1" dirty="0">
                <a:latin typeface="Times New Roman" panose="02020603050405020304" pitchFamily="18" charset="0"/>
                <a:cs typeface="Times New Roman" panose="02020603050405020304" pitchFamily="18" charset="0"/>
              </a:rPr>
              <a:t> работу по обследованию строительных конструкций на объекте заказчика выстраивают именно по этой </a:t>
            </a:r>
            <a:r>
              <a:rPr lang="ru-RU" b="1" dirty="0" smtClean="0">
                <a:latin typeface="Times New Roman" panose="02020603050405020304" pitchFamily="18" charset="0"/>
                <a:cs typeface="Times New Roman" panose="02020603050405020304" pitchFamily="18" charset="0"/>
              </a:rPr>
              <a:t>схеме.</a:t>
            </a:r>
            <a:endParaRPr lang="ru-RU" sz="11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19244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6478" y="0"/>
            <a:ext cx="12055522" cy="2910092"/>
          </a:xfrm>
          <a:prstGeom prst="rect">
            <a:avLst/>
          </a:prstGeom>
        </p:spPr>
        <p:txBody>
          <a:bodyPr wrap="square">
            <a:spAutoFit/>
          </a:bodyPr>
          <a:lstStyle/>
          <a:p>
            <a:pPr>
              <a:lnSpc>
                <a:spcPct val="107000"/>
              </a:lnSpc>
              <a:spcAft>
                <a:spcPts val="1500"/>
              </a:spcAft>
            </a:pP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И</a:t>
            </a:r>
            <a:r>
              <a:rPr lang="ru-RU" sz="1600" b="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спытание строительных конструкций статической нагрузкой</a:t>
            </a:r>
            <a:endParaRPr lang="ru-RU" sz="16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1600" b="1" dirty="0" smtClean="0">
                <a:latin typeface="Times New Roman" panose="02020603050405020304" pitchFamily="18" charset="0"/>
                <a:ea typeface="Times New Roman" panose="02020603050405020304" pitchFamily="18" charset="0"/>
                <a:cs typeface="Times New Roman" panose="02020603050405020304" pitchFamily="18" charset="0"/>
              </a:rPr>
              <a:t>     Испытание </a:t>
            </a:r>
            <a:r>
              <a:rPr lang="ru-RU" sz="1600" b="1" dirty="0">
                <a:latin typeface="Times New Roman" panose="02020603050405020304" pitchFamily="18" charset="0"/>
                <a:ea typeface="Times New Roman" panose="02020603050405020304" pitchFamily="18" charset="0"/>
                <a:cs typeface="Times New Roman" panose="02020603050405020304" pitchFamily="18" charset="0"/>
              </a:rPr>
              <a:t>статической нагрузкой — один из наиболее распространенных методов испытания </a:t>
            </a:r>
            <a:r>
              <a:rPr lang="ru-RU" sz="1600" b="1" dirty="0" smtClean="0">
                <a:latin typeface="Times New Roman" panose="02020603050405020304" pitchFamily="18" charset="0"/>
                <a:ea typeface="Times New Roman" panose="02020603050405020304" pitchFamily="18" charset="0"/>
                <a:cs typeface="Times New Roman" panose="02020603050405020304" pitchFamily="18" charset="0"/>
              </a:rPr>
              <a:t>строительных</a:t>
            </a:r>
          </a:p>
          <a:p>
            <a:r>
              <a:rPr lang="ru-RU" sz="1600" b="1" dirty="0" smtClean="0">
                <a:latin typeface="Times New Roman" panose="02020603050405020304" pitchFamily="18" charset="0"/>
                <a:ea typeface="Times New Roman" panose="02020603050405020304" pitchFamily="18" charset="0"/>
                <a:cs typeface="Times New Roman" panose="02020603050405020304" pitchFamily="18" charset="0"/>
              </a:rPr>
              <a:t>конструкций</a:t>
            </a:r>
            <a:r>
              <a:rPr lang="ru-RU" sz="1600" b="1" dirty="0">
                <a:latin typeface="Times New Roman" panose="02020603050405020304" pitchFamily="18" charset="0"/>
                <a:ea typeface="Times New Roman" panose="02020603050405020304" pitchFamily="18" charset="0"/>
                <a:cs typeface="Times New Roman" panose="02020603050405020304" pitchFamily="18" charset="0"/>
              </a:rPr>
              <a:t>.</a:t>
            </a:r>
            <a:br>
              <a:rPr lang="ru-RU" sz="1600" b="1" dirty="0">
                <a:latin typeface="Times New Roman" panose="02020603050405020304" pitchFamily="18" charset="0"/>
                <a:ea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ea typeface="Times New Roman" panose="02020603050405020304" pitchFamily="18" charset="0"/>
                <a:cs typeface="Times New Roman" panose="02020603050405020304" pitchFamily="18" charset="0"/>
              </a:rPr>
              <a:t>     Экспериментальные </a:t>
            </a:r>
            <a:r>
              <a:rPr lang="ru-RU" sz="1600" b="1" dirty="0">
                <a:latin typeface="Times New Roman" panose="02020603050405020304" pitchFamily="18" charset="0"/>
                <a:ea typeface="Times New Roman" panose="02020603050405020304" pitchFamily="18" charset="0"/>
                <a:cs typeface="Times New Roman" panose="02020603050405020304" pitchFamily="18" charset="0"/>
              </a:rPr>
              <a:t>исследования сводятся к измерению деформаций, возникающих при приложении нагрузки. </a:t>
            </a:r>
            <a:endParaRPr lang="ru-RU" sz="1600" b="1"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ru-RU" sz="16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ea typeface="Times New Roman" panose="02020603050405020304" pitchFamily="18" charset="0"/>
                <a:cs typeface="Times New Roman" panose="02020603050405020304" pitchFamily="18" charset="0"/>
              </a:rPr>
              <a:t>    Конструкция </a:t>
            </a:r>
            <a:r>
              <a:rPr lang="ru-RU" sz="1600" b="1" dirty="0">
                <a:latin typeface="Times New Roman" panose="02020603050405020304" pitchFamily="18" charset="0"/>
                <a:ea typeface="Times New Roman" panose="02020603050405020304" pitchFamily="18" charset="0"/>
                <a:cs typeface="Times New Roman" panose="02020603050405020304" pitchFamily="18" charset="0"/>
              </a:rPr>
              <a:t>деформируется в зависимости от схемы приложения и величины внешних сил, технических характеристик строительного материала и геометрических характеристик рассматриваемой конструкции.</a:t>
            </a:r>
            <a:endParaRPr lang="ru-RU" sz="16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2520000" algn="just">
              <a:lnSpc>
                <a:spcPct val="107000"/>
              </a:lnSpc>
              <a:spcBef>
                <a:spcPts val="600"/>
              </a:spcBef>
              <a:spcAft>
                <a:spcPts val="600"/>
              </a:spcAft>
            </a:pPr>
            <a:r>
              <a:rPr lang="ru-RU" sz="1600" b="1" dirty="0" smtClean="0">
                <a:latin typeface="Times New Roman" panose="02020603050405020304" pitchFamily="18" charset="0"/>
                <a:ea typeface="Times New Roman" panose="02020603050405020304" pitchFamily="18" charset="0"/>
                <a:cs typeface="Times New Roman" panose="02020603050405020304" pitchFamily="18" charset="0"/>
              </a:rPr>
              <a:t>     Исследования </a:t>
            </a:r>
            <a:r>
              <a:rPr lang="ru-RU" sz="1600" b="1" dirty="0">
                <a:latin typeface="Times New Roman" panose="02020603050405020304" pitchFamily="18" charset="0"/>
                <a:ea typeface="Times New Roman" panose="02020603050405020304" pitchFamily="18" charset="0"/>
                <a:cs typeface="Times New Roman" panose="02020603050405020304" pitchFamily="18" charset="0"/>
              </a:rPr>
              <a:t>проводятся в соответствии с программой испытаний, которая, как это отмечалось выше, регламентирует рабочую схему испытаний конструкций, величины испытательных нагрузок, схемы и порядок их приложения, размещение и тип измерительных приборов, а также содержит указания по проведению испытаний.</a:t>
            </a:r>
            <a:endParaRPr lang="ru-RU" sz="16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Рисунок 2" descr="https://media.lidermsk.ru/uploads/photos/materials/article/71/7167a874ff63a26c0fa302cfe392ba67.jpg"/>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6478" y="2307239"/>
            <a:ext cx="2552132" cy="4263390"/>
          </a:xfrm>
          <a:prstGeom prst="rect">
            <a:avLst/>
          </a:prstGeom>
          <a:noFill/>
          <a:ln>
            <a:solidFill>
              <a:schemeClr val="tx1"/>
            </a:solidFill>
          </a:ln>
        </p:spPr>
      </p:pic>
      <p:sp>
        <p:nvSpPr>
          <p:cNvPr id="4" name="Прямоугольник 3"/>
          <p:cNvSpPr/>
          <p:nvPr/>
        </p:nvSpPr>
        <p:spPr>
          <a:xfrm>
            <a:off x="2688610" y="2910092"/>
            <a:ext cx="9364638" cy="3539430"/>
          </a:xfrm>
          <a:prstGeom prst="rect">
            <a:avLst/>
          </a:prstGeom>
        </p:spPr>
        <p:txBody>
          <a:bodyPr wrap="square">
            <a:spAutoFit/>
          </a:bodyPr>
          <a:lstStyle/>
          <a:p>
            <a:pPr marL="342900" indent="-342900">
              <a:buAutoNum type="arabicPeriod"/>
            </a:pPr>
            <a:r>
              <a:rPr lang="ru-RU" sz="1600" b="1" dirty="0" smtClean="0">
                <a:solidFill>
                  <a:srgbClr val="FF0000"/>
                </a:solidFill>
                <a:latin typeface="Times New Roman" panose="02020603050405020304" pitchFamily="18" charset="0"/>
                <a:ea typeface="Times New Roman" panose="02020603050405020304" pitchFamily="18" charset="0"/>
              </a:rPr>
              <a:t>Рабочая </a:t>
            </a:r>
            <a:r>
              <a:rPr lang="ru-RU" sz="1600" b="1" dirty="0">
                <a:solidFill>
                  <a:srgbClr val="FF0000"/>
                </a:solidFill>
                <a:latin typeface="Times New Roman" panose="02020603050405020304" pitchFamily="18" charset="0"/>
                <a:ea typeface="Times New Roman" panose="02020603050405020304" pitchFamily="18" charset="0"/>
              </a:rPr>
              <a:t>схема при испытании строительных конструкций</a:t>
            </a:r>
            <a:br>
              <a:rPr lang="ru-RU" sz="1600" b="1" dirty="0">
                <a:solidFill>
                  <a:srgbClr val="FF0000"/>
                </a:solidFill>
                <a:latin typeface="Times New Roman" panose="02020603050405020304" pitchFamily="18" charset="0"/>
                <a:ea typeface="Times New Roman" panose="02020603050405020304" pitchFamily="18" charset="0"/>
              </a:rPr>
            </a:br>
            <a:r>
              <a:rPr lang="ru-RU" sz="1600" b="1" dirty="0">
                <a:solidFill>
                  <a:srgbClr val="002060"/>
                </a:solidFill>
                <a:latin typeface="Times New Roman" panose="02020603050405020304" pitchFamily="18" charset="0"/>
                <a:ea typeface="Times New Roman" panose="02020603050405020304" pitchFamily="18" charset="0"/>
              </a:rPr>
              <a:t>Рабочей схемой называют статическую схему, которая принимается при испытании конструкции. </a:t>
            </a:r>
            <a:endParaRPr lang="ru-RU" sz="1600" b="1" dirty="0" smtClean="0">
              <a:solidFill>
                <a:srgbClr val="002060"/>
              </a:solidFill>
              <a:latin typeface="Times New Roman" panose="02020603050405020304" pitchFamily="18" charset="0"/>
              <a:ea typeface="Times New Roman" panose="02020603050405020304" pitchFamily="18" charset="0"/>
            </a:endParaRPr>
          </a:p>
          <a:p>
            <a:r>
              <a:rPr lang="ru-RU" sz="1600" b="1" dirty="0" smtClean="0">
                <a:latin typeface="Times New Roman" panose="02020603050405020304" pitchFamily="18" charset="0"/>
                <a:ea typeface="Times New Roman" panose="02020603050405020304" pitchFamily="18" charset="0"/>
              </a:rPr>
              <a:t>     В </a:t>
            </a:r>
            <a:r>
              <a:rPr lang="ru-RU" sz="1600" b="1" dirty="0">
                <a:latin typeface="Times New Roman" panose="02020603050405020304" pitchFamily="18" charset="0"/>
                <a:ea typeface="Times New Roman" panose="02020603050405020304" pitchFamily="18" charset="0"/>
              </a:rPr>
              <a:t>ней отражаются: условия опирания и закрепления испытываемой конструкции на опорах, схема приложения нагрузок. </a:t>
            </a:r>
            <a:endParaRPr lang="ru-RU" sz="1600" b="1" dirty="0" smtClean="0">
              <a:latin typeface="Times New Roman" panose="02020603050405020304" pitchFamily="18" charset="0"/>
              <a:ea typeface="Times New Roman" panose="02020603050405020304" pitchFamily="18" charset="0"/>
            </a:endParaRPr>
          </a:p>
          <a:p>
            <a:pPr algn="just"/>
            <a:r>
              <a:rPr lang="ru-RU" sz="1600" b="1" dirty="0" smtClean="0">
                <a:latin typeface="Times New Roman" panose="02020603050405020304" pitchFamily="18" charset="0"/>
                <a:ea typeface="Times New Roman" panose="02020603050405020304" pitchFamily="18" charset="0"/>
              </a:rPr>
              <a:t>     Чаще </a:t>
            </a:r>
            <a:r>
              <a:rPr lang="ru-RU" sz="1600" b="1" dirty="0">
                <a:latin typeface="Times New Roman" panose="02020603050405020304" pitchFamily="18" charset="0"/>
                <a:ea typeface="Times New Roman" panose="02020603050405020304" pitchFamily="18" charset="0"/>
              </a:rPr>
              <a:t>всего рабочая схема та же, которая была принята при составлении проекта конструкции. Не исключено принятие иной схемы, если это вызвано изменениями работы конструкции при ее усилении или другим причинам. Схема расположения нагрузок должна вызвать такое напряженное и деформативное состояние в конструкции, которое наиболее полно отвечает действительной ее работе при наиболее невыгодных сочетаниях нагрузки. В рабочей схеме должно быть уделено особое внимание устойчивости элементов конструкции. Неверное приложение нагрузки может вызвать потерю устойчивости этих элементов, не отражающую действительную работу элемента в расчетной схеме. Схема загружения при испытании однопролетных разрезных плит показана </a:t>
            </a:r>
            <a:r>
              <a:rPr lang="ru-RU" sz="1600" b="1" dirty="0">
                <a:solidFill>
                  <a:srgbClr val="FF0000"/>
                </a:solidFill>
                <a:latin typeface="Times New Roman" panose="02020603050405020304" pitchFamily="18" charset="0"/>
                <a:ea typeface="Times New Roman" panose="02020603050405020304" pitchFamily="18" charset="0"/>
              </a:rPr>
              <a:t>на рис.1</a:t>
            </a:r>
            <a:r>
              <a:rPr lang="ru-RU" sz="1600" b="1" dirty="0">
                <a:latin typeface="Times New Roman" panose="02020603050405020304" pitchFamily="18" charset="0"/>
                <a:ea typeface="Times New Roman" panose="02020603050405020304" pitchFamily="18" charset="0"/>
              </a:rPr>
              <a:t>. По этой схеме плиты загружают на участке, равном трем длинам плиты.</a:t>
            </a:r>
            <a:endParaRPr lang="ru-RU" sz="1600" b="1" dirty="0"/>
          </a:p>
        </p:txBody>
      </p:sp>
    </p:spTree>
    <p:extLst>
      <p:ext uri="{BB962C8B-B14F-4D97-AF65-F5344CB8AC3E}">
        <p14:creationId xmlns:p14="http://schemas.microsoft.com/office/powerpoint/2010/main" val="3309391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9182" y="0"/>
            <a:ext cx="12082818" cy="1200329"/>
          </a:xfrm>
          <a:prstGeom prst="rect">
            <a:avLst/>
          </a:prstGeom>
        </p:spPr>
        <p:txBody>
          <a:bodyPr wrap="square">
            <a:spAutoFit/>
          </a:bodyPr>
          <a:lstStyle/>
          <a:p>
            <a:r>
              <a:rPr lang="ru-RU" b="1" dirty="0" smtClean="0">
                <a:latin typeface="Times New Roman" panose="02020603050405020304" pitchFamily="18" charset="0"/>
                <a:ea typeface="Times New Roman" panose="02020603050405020304" pitchFamily="18" charset="0"/>
              </a:rPr>
              <a:t>     Схемы </a:t>
            </a:r>
            <a:r>
              <a:rPr lang="ru-RU" b="1" dirty="0">
                <a:latin typeface="Times New Roman" panose="02020603050405020304" pitchFamily="18" charset="0"/>
                <a:ea typeface="Times New Roman" panose="02020603050405020304" pitchFamily="18" charset="0"/>
              </a:rPr>
              <a:t>загружения при испытании многопролетной (неразрезной) плиты изображены </a:t>
            </a:r>
            <a:r>
              <a:rPr lang="ru-RU" b="1" dirty="0">
                <a:solidFill>
                  <a:srgbClr val="FF0000"/>
                </a:solidFill>
                <a:latin typeface="Times New Roman" panose="02020603050405020304" pitchFamily="18" charset="0"/>
                <a:ea typeface="Times New Roman" panose="02020603050405020304" pitchFamily="18" charset="0"/>
              </a:rPr>
              <a:t>на рис.2</a:t>
            </a:r>
            <a:r>
              <a:rPr lang="ru-RU" b="1" dirty="0">
                <a:latin typeface="Times New Roman" panose="02020603050405020304" pitchFamily="18" charset="0"/>
                <a:ea typeface="Times New Roman" panose="02020603050405020304" pitchFamily="18" charset="0"/>
              </a:rPr>
              <a:t>. </a:t>
            </a:r>
            <a:endParaRPr lang="ru-RU" b="1" dirty="0" smtClean="0">
              <a:latin typeface="Times New Roman" panose="02020603050405020304" pitchFamily="18" charset="0"/>
              <a:ea typeface="Times New Roman" panose="02020603050405020304" pitchFamily="18" charset="0"/>
            </a:endParaRPr>
          </a:p>
          <a:p>
            <a:r>
              <a:rPr lang="ru-RU" b="1" dirty="0">
                <a:latin typeface="Times New Roman" panose="02020603050405020304" pitchFamily="18" charset="0"/>
                <a:ea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rPr>
              <a:t>    В </a:t>
            </a:r>
            <a:r>
              <a:rPr lang="ru-RU" b="1" dirty="0">
                <a:latin typeface="Times New Roman" panose="02020603050405020304" pitchFamily="18" charset="0"/>
                <a:ea typeface="Times New Roman" panose="02020603050405020304" pitchFamily="18" charset="0"/>
              </a:rPr>
              <a:t>результате получают наиболее неблагоприятные нагрузки на плиту. В продольном направлении плита загружается на участке, равном трем ее длинам.</a:t>
            </a:r>
            <a:br>
              <a:rPr lang="ru-RU" b="1" dirty="0">
                <a:latin typeface="Times New Roman" panose="02020603050405020304" pitchFamily="18" charset="0"/>
                <a:ea typeface="Times New Roman" panose="02020603050405020304" pitchFamily="18" charset="0"/>
              </a:rPr>
            </a:br>
            <a:endParaRPr lang="ru-RU" b="1" dirty="0"/>
          </a:p>
        </p:txBody>
      </p:sp>
      <p:pic>
        <p:nvPicPr>
          <p:cNvPr id="3" name="Рисунок 2" descr="https://media.lidermsk.ru/uploads/photos/materials/article/08/08d8a2bbb3eff4c07219159355906415.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b="62885"/>
          <a:stretch/>
        </p:blipFill>
        <p:spPr bwMode="auto">
          <a:xfrm>
            <a:off x="223426" y="983406"/>
            <a:ext cx="7214604" cy="3861549"/>
          </a:xfrm>
          <a:prstGeom prst="rect">
            <a:avLst/>
          </a:prstGeom>
          <a:noFill/>
          <a:ln>
            <a:noFill/>
          </a:ln>
        </p:spPr>
      </p:pic>
      <p:sp>
        <p:nvSpPr>
          <p:cNvPr id="4" name="Прямоугольник 3"/>
          <p:cNvSpPr/>
          <p:nvPr/>
        </p:nvSpPr>
        <p:spPr>
          <a:xfrm>
            <a:off x="7552273" y="983407"/>
            <a:ext cx="4525995" cy="4001095"/>
          </a:xfrm>
          <a:prstGeom prst="rect">
            <a:avLst/>
          </a:prstGeom>
        </p:spPr>
        <p:txBody>
          <a:bodyPr wrap="square">
            <a:spAutoFit/>
          </a:bodyPr>
          <a:lstStyle/>
          <a:p>
            <a:pPr algn="just">
              <a:spcBef>
                <a:spcPts val="600"/>
              </a:spcBef>
              <a:spcAft>
                <a:spcPts val="600"/>
              </a:spcAft>
            </a:pPr>
            <a:r>
              <a:rPr lang="ru-RU" b="1" dirty="0" smtClean="0">
                <a:latin typeface="Times New Roman" panose="02020603050405020304" pitchFamily="18" charset="0"/>
                <a:ea typeface="Times New Roman" panose="02020603050405020304" pitchFamily="18" charset="0"/>
              </a:rPr>
              <a:t>   Испытательные </a:t>
            </a:r>
            <a:r>
              <a:rPr lang="ru-RU" b="1" dirty="0">
                <a:latin typeface="Times New Roman" panose="02020603050405020304" pitchFamily="18" charset="0"/>
                <a:ea typeface="Times New Roman" panose="02020603050405020304" pitchFamily="18" charset="0"/>
              </a:rPr>
              <a:t>нагрузки получают с помощью грузов в виде песка, руды, слитков, кирпича, воды или с помощью домкратов, сжатого </a:t>
            </a:r>
            <a:r>
              <a:rPr lang="ru-RU" b="1" dirty="0" smtClean="0">
                <a:latin typeface="Times New Roman" panose="02020603050405020304" pitchFamily="18" charset="0"/>
                <a:ea typeface="Times New Roman" panose="02020603050405020304" pitchFamily="18" charset="0"/>
              </a:rPr>
              <a:t>воздуха.</a:t>
            </a:r>
          </a:p>
          <a:p>
            <a:pPr algn="just">
              <a:spcBef>
                <a:spcPts val="600"/>
              </a:spcBef>
              <a:spcAft>
                <a:spcPts val="600"/>
              </a:spcAft>
            </a:pPr>
            <a:r>
              <a:rPr lang="ru-RU" b="1" dirty="0">
                <a:latin typeface="Times New Roman" panose="02020603050405020304" pitchFamily="18" charset="0"/>
                <a:ea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rPr>
              <a:t>   Испытательной </a:t>
            </a:r>
            <a:r>
              <a:rPr lang="ru-RU" b="1" dirty="0">
                <a:latin typeface="Times New Roman" panose="02020603050405020304" pitchFamily="18" charset="0"/>
                <a:ea typeface="Times New Roman" panose="02020603050405020304" pitchFamily="18" charset="0"/>
              </a:rPr>
              <a:t>нагрузкой называют нагрузку (включая собственный вес конструкции), которая прикладывается к конструкции в процессе </a:t>
            </a:r>
            <a:r>
              <a:rPr lang="ru-RU" b="1" dirty="0" smtClean="0">
                <a:latin typeface="Times New Roman" panose="02020603050405020304" pitchFamily="18" charset="0"/>
                <a:ea typeface="Times New Roman" panose="02020603050405020304" pitchFamily="18" charset="0"/>
              </a:rPr>
              <a:t>испытания.</a:t>
            </a:r>
          </a:p>
          <a:p>
            <a:pPr algn="just">
              <a:spcBef>
                <a:spcPts val="600"/>
              </a:spcBef>
              <a:spcAft>
                <a:spcPts val="600"/>
              </a:spcAft>
            </a:pPr>
            <a:r>
              <a:rPr lang="ru-RU" b="1" dirty="0">
                <a:latin typeface="Times New Roman" panose="02020603050405020304" pitchFamily="18" charset="0"/>
                <a:ea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rPr>
              <a:t>   Предельную </a:t>
            </a:r>
            <a:r>
              <a:rPr lang="ru-RU" b="1" dirty="0">
                <a:latin typeface="Times New Roman" panose="02020603050405020304" pitchFamily="18" charset="0"/>
                <a:ea typeface="Times New Roman" panose="02020603050405020304" pitchFamily="18" charset="0"/>
              </a:rPr>
              <a:t>величину нагрузки, по результатам воздействия которой производится оценка качества конструкции, называют контрольной нагрузкой</a:t>
            </a:r>
            <a:r>
              <a:rPr lang="ru-RU" b="1" dirty="0" smtClean="0">
                <a:latin typeface="Times New Roman" panose="02020603050405020304" pitchFamily="18" charset="0"/>
                <a:ea typeface="Times New Roman" panose="02020603050405020304" pitchFamily="18" charset="0"/>
              </a:rPr>
              <a:t>.</a:t>
            </a:r>
            <a:endParaRPr lang="ru-RU" b="1" dirty="0"/>
          </a:p>
        </p:txBody>
      </p:sp>
      <p:sp>
        <p:nvSpPr>
          <p:cNvPr id="5" name="Прямоугольник 4"/>
          <p:cNvSpPr/>
          <p:nvPr/>
        </p:nvSpPr>
        <p:spPr>
          <a:xfrm>
            <a:off x="223426" y="4951198"/>
            <a:ext cx="11854842" cy="1785104"/>
          </a:xfrm>
          <a:prstGeom prst="rect">
            <a:avLst/>
          </a:prstGeom>
        </p:spPr>
        <p:txBody>
          <a:bodyPr wrap="square">
            <a:spAutoFit/>
          </a:bodyPr>
          <a:lstStyle/>
          <a:p>
            <a:pPr>
              <a:spcBef>
                <a:spcPts val="600"/>
              </a:spcBef>
              <a:spcAft>
                <a:spcPts val="600"/>
              </a:spcAft>
            </a:pPr>
            <a:r>
              <a:rPr lang="ru-RU" b="1" dirty="0" smtClean="0">
                <a:latin typeface="Times New Roman" panose="02020603050405020304" pitchFamily="18" charset="0"/>
                <a:ea typeface="Times New Roman" panose="02020603050405020304" pitchFamily="18" charset="0"/>
              </a:rPr>
              <a:t>     Величина </a:t>
            </a:r>
            <a:r>
              <a:rPr lang="ru-RU" b="1" dirty="0">
                <a:latin typeface="Times New Roman" panose="02020603050405020304" pitchFamily="18" charset="0"/>
                <a:ea typeface="Times New Roman" panose="02020603050405020304" pitchFamily="18" charset="0"/>
              </a:rPr>
              <a:t>контрольной нагрузки при проверке жесткости принимается равной нормативной </a:t>
            </a:r>
            <a:r>
              <a:rPr lang="ru-RU" b="1" dirty="0" smtClean="0">
                <a:latin typeface="Times New Roman" panose="02020603050405020304" pitchFamily="18" charset="0"/>
                <a:ea typeface="Times New Roman" panose="02020603050405020304" pitchFamily="18" charset="0"/>
              </a:rPr>
              <a:t>нагрузке.</a:t>
            </a:r>
          </a:p>
          <a:p>
            <a:pPr>
              <a:spcBef>
                <a:spcPts val="600"/>
              </a:spcBef>
              <a:spcAft>
                <a:spcPts val="600"/>
              </a:spcAft>
            </a:pPr>
            <a:r>
              <a:rPr lang="ru-RU" b="1" dirty="0">
                <a:latin typeface="Times New Roman" panose="02020603050405020304" pitchFamily="18" charset="0"/>
                <a:ea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rPr>
              <a:t>    Оценку </a:t>
            </a:r>
            <a:r>
              <a:rPr lang="ru-RU" b="1" dirty="0">
                <a:latin typeface="Times New Roman" panose="02020603050405020304" pitchFamily="18" charset="0"/>
                <a:ea typeface="Times New Roman" panose="02020603050405020304" pitchFamily="18" charset="0"/>
              </a:rPr>
              <a:t>конструкции по прочности производят по величине разрушающей нагрузки, представляющей собой расчетную нагрузку, умноженную </a:t>
            </a:r>
            <a:r>
              <a:rPr lang="ru-RU" b="1" dirty="0">
                <a:solidFill>
                  <a:srgbClr val="FF0000"/>
                </a:solidFill>
                <a:latin typeface="Times New Roman" panose="02020603050405020304" pitchFamily="18" charset="0"/>
                <a:ea typeface="Times New Roman" panose="02020603050405020304" pitchFamily="18" charset="0"/>
              </a:rPr>
              <a:t>на коэффициент С. </a:t>
            </a:r>
            <a:endParaRPr lang="ru-RU" b="1" dirty="0" smtClean="0">
              <a:solidFill>
                <a:srgbClr val="FF0000"/>
              </a:solidFill>
              <a:latin typeface="Times New Roman" panose="02020603050405020304" pitchFamily="18" charset="0"/>
              <a:ea typeface="Times New Roman" panose="02020603050405020304" pitchFamily="18" charset="0"/>
            </a:endParaRPr>
          </a:p>
          <a:p>
            <a:pPr>
              <a:spcBef>
                <a:spcPts val="600"/>
              </a:spcBef>
              <a:spcAft>
                <a:spcPts val="600"/>
              </a:spcAft>
            </a:pPr>
            <a:r>
              <a:rPr lang="ru-RU" b="1" dirty="0">
                <a:latin typeface="Times New Roman" panose="02020603050405020304" pitchFamily="18" charset="0"/>
                <a:ea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rPr>
              <a:t>    </a:t>
            </a:r>
            <a:r>
              <a:rPr lang="ru-RU" b="1" dirty="0" smtClean="0">
                <a:solidFill>
                  <a:srgbClr val="FF0000"/>
                </a:solidFill>
                <a:latin typeface="Times New Roman" panose="02020603050405020304" pitchFamily="18" charset="0"/>
                <a:ea typeface="Times New Roman" panose="02020603050405020304" pitchFamily="18" charset="0"/>
              </a:rPr>
              <a:t>Для </a:t>
            </a:r>
            <a:r>
              <a:rPr lang="ru-RU" b="1" dirty="0">
                <a:solidFill>
                  <a:srgbClr val="FF0000"/>
                </a:solidFill>
                <a:latin typeface="Times New Roman" panose="02020603050405020304" pitchFamily="18" charset="0"/>
                <a:ea typeface="Times New Roman" panose="02020603050405020304" pitchFamily="18" charset="0"/>
              </a:rPr>
              <a:t>металлических конструкций — С=1,25; для железобетонных — С= 1,2 — 1,6.</a:t>
            </a:r>
            <a:br>
              <a:rPr lang="ru-RU" b="1" dirty="0">
                <a:solidFill>
                  <a:srgbClr val="FF0000"/>
                </a:solidFill>
                <a:latin typeface="Times New Roman" panose="02020603050405020304" pitchFamily="18" charset="0"/>
                <a:ea typeface="Times New Roman" panose="02020603050405020304" pitchFamily="18" charset="0"/>
              </a:rPr>
            </a:br>
            <a:endParaRPr lang="ru-RU" b="1" dirty="0">
              <a:solidFill>
                <a:srgbClr val="FF0000"/>
              </a:solidFill>
            </a:endParaRPr>
          </a:p>
        </p:txBody>
      </p:sp>
    </p:spTree>
    <p:extLst>
      <p:ext uri="{BB962C8B-B14F-4D97-AF65-F5344CB8AC3E}">
        <p14:creationId xmlns:p14="http://schemas.microsoft.com/office/powerpoint/2010/main" val="11183496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7421" y="1"/>
            <a:ext cx="12014579" cy="2308324"/>
          </a:xfrm>
          <a:prstGeom prst="rect">
            <a:avLst/>
          </a:prstGeom>
        </p:spPr>
        <p:txBody>
          <a:bodyPr wrap="square">
            <a:spAutoFit/>
          </a:bodyPr>
          <a:lstStyle/>
          <a:p>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Размещение </a:t>
            </a:r>
            <a:r>
              <a:rPr lang="ru-RU" b="1" dirty="0">
                <a:latin typeface="Times New Roman" panose="02020603050405020304" pitchFamily="18" charset="0"/>
                <a:ea typeface="Times New Roman" panose="02020603050405020304" pitchFamily="18" charset="0"/>
                <a:cs typeface="Times New Roman" panose="02020603050405020304" pitchFamily="18" charset="0"/>
              </a:rPr>
              <a:t>нагрузок при испытании однопролетных балок с разрезными и неразрезными плитами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дано на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рис.3</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dirty="0">
                <a:latin typeface="Times New Roman" panose="02020603050405020304" pitchFamily="18" charset="0"/>
                <a:ea typeface="Times New Roman" panose="02020603050405020304" pitchFamily="18" charset="0"/>
                <a:cs typeface="Times New Roman" panose="02020603050405020304" pitchFamily="18" charset="0"/>
              </a:rPr>
              <a:t/>
            </a:r>
            <a:br>
              <a:rPr lang="ru-RU" b="1" dirty="0">
                <a:latin typeface="Times New Roman" panose="02020603050405020304" pitchFamily="18" charset="0"/>
                <a:ea typeface="Times New Roman" panose="02020603050405020304" pitchFamily="18" charset="0"/>
                <a:cs typeface="Times New Roman" panose="02020603050405020304" pitchFamily="18" charset="0"/>
              </a:rPr>
            </a:b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При </a:t>
            </a:r>
            <a:r>
              <a:rPr lang="ru-RU" b="1" dirty="0">
                <a:latin typeface="Times New Roman" panose="02020603050405020304" pitchFamily="18" charset="0"/>
                <a:ea typeface="Times New Roman" panose="02020603050405020304" pitchFamily="18" charset="0"/>
                <a:cs typeface="Times New Roman" panose="02020603050405020304" pitchFamily="18" charset="0"/>
              </a:rPr>
              <a:t>испытании решетчатых конструкций в виде ферм применяются различные схемы загружения, в зависимости от конструктивного исполнения фермы и реального приложения нагрузки. </a:t>
            </a:r>
            <a:endParaRPr lang="ru-RU" b="1"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ru-RU" b="1" dirty="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Если </a:t>
            </a:r>
            <a:r>
              <a:rPr lang="ru-RU" b="1" dirty="0">
                <a:latin typeface="Times New Roman" panose="02020603050405020304" pitchFamily="18" charset="0"/>
                <a:ea typeface="Times New Roman" panose="02020603050405020304" pitchFamily="18" charset="0"/>
                <a:cs typeface="Times New Roman" panose="02020603050405020304" pitchFamily="18" charset="0"/>
              </a:rPr>
              <a:t>требуется определить наибольший прогиб фермы или максимальные усилия в стержнях верхнего и нижнего поясов, то фермы всех очертаний загружают по всему пролету. </a:t>
            </a:r>
            <a:endParaRPr lang="ru-RU" b="1"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ru-RU" b="1" dirty="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Для </a:t>
            </a:r>
            <a:r>
              <a:rPr lang="ru-RU" b="1" dirty="0">
                <a:latin typeface="Times New Roman" panose="02020603050405020304" pitchFamily="18" charset="0"/>
                <a:ea typeface="Times New Roman" panose="02020603050405020304" pitchFamily="18" charset="0"/>
                <a:cs typeface="Times New Roman" panose="02020603050405020304" pitchFamily="18" charset="0"/>
              </a:rPr>
              <a:t>определения наибольших усилий в стержнях решетки вначале ферму загружают односторонней нагрузкой, а затем догружают по всему пролету.</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https://media.lidermsk.ru/uploads/photos/materials/article/08/08d8a2bbb3eff4c07219159355906415.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36155"/>
          <a:stretch/>
        </p:blipFill>
        <p:spPr bwMode="auto">
          <a:xfrm>
            <a:off x="177422" y="2308325"/>
            <a:ext cx="5895832" cy="4392726"/>
          </a:xfrm>
          <a:prstGeom prst="rect">
            <a:avLst/>
          </a:prstGeom>
          <a:noFill/>
          <a:ln>
            <a:noFill/>
          </a:ln>
        </p:spPr>
      </p:pic>
      <p:sp>
        <p:nvSpPr>
          <p:cNvPr id="4" name="Прямоугольник 3"/>
          <p:cNvSpPr/>
          <p:nvPr/>
        </p:nvSpPr>
        <p:spPr>
          <a:xfrm>
            <a:off x="6168788" y="2308324"/>
            <a:ext cx="6023212" cy="4431983"/>
          </a:xfrm>
          <a:prstGeom prst="rect">
            <a:avLst/>
          </a:prstGeom>
        </p:spPr>
        <p:txBody>
          <a:bodyPr wrap="square">
            <a:spAutoFit/>
          </a:bodyPr>
          <a:lstStyle/>
          <a:p>
            <a:pPr>
              <a:spcBef>
                <a:spcPts val="600"/>
              </a:spcBef>
              <a:spcAft>
                <a:spcPts val="600"/>
              </a:spcAft>
            </a:pPr>
            <a:r>
              <a:rPr lang="ru-RU" b="1" dirty="0" smtClean="0">
                <a:latin typeface="Times New Roman" panose="02020603050405020304" pitchFamily="18" charset="0"/>
                <a:ea typeface="Times New Roman" panose="02020603050405020304" pitchFamily="18" charset="0"/>
              </a:rPr>
              <a:t>    Опытные </a:t>
            </a:r>
            <a:r>
              <a:rPr lang="ru-RU" b="1" dirty="0">
                <a:latin typeface="Times New Roman" panose="02020603050405020304" pitchFamily="18" charset="0"/>
                <a:ea typeface="Times New Roman" panose="02020603050405020304" pitchFamily="18" charset="0"/>
              </a:rPr>
              <a:t>конструкции доводят до разрушения после того, как они выдержат контрольную нагрузку. </a:t>
            </a:r>
            <a:endParaRPr lang="ru-RU" b="1" dirty="0" smtClean="0">
              <a:latin typeface="Times New Roman" panose="02020603050405020304" pitchFamily="18" charset="0"/>
              <a:ea typeface="Times New Roman" panose="02020603050405020304" pitchFamily="18" charset="0"/>
            </a:endParaRPr>
          </a:p>
          <a:p>
            <a:pPr>
              <a:spcBef>
                <a:spcPts val="600"/>
              </a:spcBef>
              <a:spcAft>
                <a:spcPts val="600"/>
              </a:spcAft>
            </a:pPr>
            <a:r>
              <a:rPr lang="ru-RU" b="1" dirty="0">
                <a:latin typeface="Times New Roman" panose="02020603050405020304" pitchFamily="18" charset="0"/>
                <a:ea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rPr>
              <a:t>    Это </a:t>
            </a:r>
            <a:r>
              <a:rPr lang="ru-RU" b="1" dirty="0">
                <a:latin typeface="Times New Roman" panose="02020603050405020304" pitchFamily="18" charset="0"/>
                <a:ea typeface="Times New Roman" panose="02020603050405020304" pitchFamily="18" charset="0"/>
              </a:rPr>
              <a:t>делается в целях лучшего понимания работы конструкции и последующего ее проектирования с усилением слабых мест и, наоборот, облегчением элементов, имеющих запасы прочности. </a:t>
            </a:r>
            <a:endParaRPr lang="ru-RU" b="1" dirty="0" smtClean="0">
              <a:latin typeface="Times New Roman" panose="02020603050405020304" pitchFamily="18" charset="0"/>
              <a:ea typeface="Times New Roman" panose="02020603050405020304" pitchFamily="18" charset="0"/>
            </a:endParaRPr>
          </a:p>
          <a:p>
            <a:pPr>
              <a:spcBef>
                <a:spcPts val="600"/>
              </a:spcBef>
              <a:spcAft>
                <a:spcPts val="600"/>
              </a:spcAft>
            </a:pPr>
            <a:r>
              <a:rPr lang="ru-RU" b="1" dirty="0">
                <a:latin typeface="Times New Roman" panose="02020603050405020304" pitchFamily="18" charset="0"/>
                <a:ea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rPr>
              <a:t>    Следует </a:t>
            </a:r>
            <a:r>
              <a:rPr lang="ru-RU" b="1" dirty="0">
                <a:latin typeface="Times New Roman" panose="02020603050405020304" pitchFamily="18" charset="0"/>
                <a:ea typeface="Times New Roman" panose="02020603050405020304" pitchFamily="18" charset="0"/>
              </a:rPr>
              <a:t>отметить, что нагружение конструкций испытательными нагрузками проводится после проведения обследования здания или сооружения</a:t>
            </a:r>
            <a:br>
              <a:rPr lang="ru-RU" b="1" dirty="0">
                <a:latin typeface="Times New Roman" panose="02020603050405020304" pitchFamily="18" charset="0"/>
                <a:ea typeface="Times New Roman" panose="02020603050405020304" pitchFamily="18" charset="0"/>
              </a:rPr>
            </a:br>
            <a:endParaRPr lang="ru-RU" b="1" dirty="0" smtClean="0">
              <a:latin typeface="Times New Roman" panose="02020603050405020304" pitchFamily="18" charset="0"/>
              <a:ea typeface="Times New Roman" panose="02020603050405020304" pitchFamily="18" charset="0"/>
            </a:endParaRPr>
          </a:p>
          <a:p>
            <a:pPr>
              <a:spcBef>
                <a:spcPts val="600"/>
              </a:spcBef>
              <a:spcAft>
                <a:spcPts val="600"/>
              </a:spcAft>
            </a:pPr>
            <a:r>
              <a:rPr lang="ru-RU" b="1" dirty="0">
                <a:latin typeface="Times New Roman" panose="02020603050405020304" pitchFamily="18" charset="0"/>
                <a:ea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rPr>
              <a:t>    </a:t>
            </a:r>
            <a:r>
              <a:rPr lang="ru-RU" b="1" dirty="0" smtClean="0">
                <a:solidFill>
                  <a:srgbClr val="FF0000"/>
                </a:solidFill>
                <a:latin typeface="Times New Roman" panose="02020603050405020304" pitchFamily="18" charset="0"/>
                <a:ea typeface="Times New Roman" panose="02020603050405020304" pitchFamily="18" charset="0"/>
              </a:rPr>
              <a:t>Величина </a:t>
            </a:r>
            <a:r>
              <a:rPr lang="ru-RU" b="1" dirty="0">
                <a:solidFill>
                  <a:srgbClr val="FF0000"/>
                </a:solidFill>
                <a:latin typeface="Times New Roman" panose="02020603050405020304" pitchFamily="18" charset="0"/>
                <a:ea typeface="Times New Roman" panose="02020603050405020304" pitchFamily="18" charset="0"/>
              </a:rPr>
              <a:t>контрольной нагрузки по образованию трещин принимается равной расчетной для конструкций I категории трещиностойкости и нормативной — для II категории</a:t>
            </a:r>
            <a:r>
              <a:rPr lang="ru-RU" b="1" dirty="0" smtClean="0">
                <a:solidFill>
                  <a:srgbClr val="FF0000"/>
                </a:solidFill>
                <a:latin typeface="Times New Roman" panose="02020603050405020304" pitchFamily="18" charset="0"/>
                <a:ea typeface="Times New Roman" panose="02020603050405020304" pitchFamily="18" charset="0"/>
              </a:rPr>
              <a:t>.</a:t>
            </a:r>
            <a:endParaRPr lang="ru-RU" b="1" dirty="0">
              <a:solidFill>
                <a:srgbClr val="FF0000"/>
              </a:solidFill>
            </a:endParaRPr>
          </a:p>
        </p:txBody>
      </p:sp>
    </p:spTree>
    <p:extLst>
      <p:ext uri="{BB962C8B-B14F-4D97-AF65-F5344CB8AC3E}">
        <p14:creationId xmlns:p14="http://schemas.microsoft.com/office/powerpoint/2010/main" val="34396620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3773" y="1"/>
            <a:ext cx="12028227" cy="6586418"/>
          </a:xfrm>
          <a:prstGeom prst="rect">
            <a:avLst/>
          </a:prstGeom>
        </p:spPr>
        <p:txBody>
          <a:bodyPr wrap="square">
            <a:spAutoFit/>
          </a:bodyPr>
          <a:lstStyle/>
          <a:p>
            <a:pPr algn="just">
              <a:spcBef>
                <a:spcPts val="600"/>
              </a:spcBef>
              <a:spcAft>
                <a:spcPts val="600"/>
              </a:spcAft>
            </a:pP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Принят следующий порядок нагружения при испытании строительных </a:t>
            </a: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конструкций:</a:t>
            </a:r>
          </a:p>
          <a:p>
            <a:pPr lvl="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В </a:t>
            </a:r>
            <a:r>
              <a:rPr lang="ru-RU" b="1" dirty="0">
                <a:latin typeface="Times New Roman" panose="02020603050405020304" pitchFamily="18" charset="0"/>
                <a:cs typeface="Times New Roman" panose="02020603050405020304" pitchFamily="18" charset="0"/>
              </a:rPr>
              <a:t>начале проводят пробное нагружение конструкции нагрузкой, </a:t>
            </a:r>
            <a:r>
              <a:rPr lang="ru-RU" b="1" dirty="0">
                <a:solidFill>
                  <a:srgbClr val="FF0000"/>
                </a:solidFill>
                <a:latin typeface="Times New Roman" panose="02020603050405020304" pitchFamily="18" charset="0"/>
                <a:cs typeface="Times New Roman" panose="02020603050405020304" pitchFamily="18" charset="0"/>
              </a:rPr>
              <a:t>не превышающей 25-30% </a:t>
            </a:r>
            <a:r>
              <a:rPr lang="ru-RU" b="1" dirty="0">
                <a:latin typeface="Times New Roman" panose="02020603050405020304" pitchFamily="18" charset="0"/>
                <a:cs typeface="Times New Roman" panose="02020603050405020304" pitchFamily="18" charset="0"/>
              </a:rPr>
              <a:t>контрольной и </a:t>
            </a:r>
            <a:r>
              <a:rPr lang="ru-RU" b="1" dirty="0">
                <a:solidFill>
                  <a:srgbClr val="FF0000"/>
                </a:solidFill>
                <a:latin typeface="Times New Roman" panose="02020603050405020304" pitchFamily="18" charset="0"/>
                <a:cs typeface="Times New Roman" panose="02020603050405020304" pitchFamily="18" charset="0"/>
              </a:rPr>
              <a:t>осуществляемой в 2-3 этапа</a:t>
            </a:r>
            <a:r>
              <a:rPr lang="ru-RU" b="1" dirty="0">
                <a:latin typeface="Times New Roman" panose="02020603050405020304" pitchFamily="18" charset="0"/>
                <a:cs typeface="Times New Roman" panose="02020603050405020304" pitchFamily="18" charset="0"/>
              </a:rPr>
              <a:t>. </a:t>
            </a:r>
            <a:endParaRPr lang="ru-RU" b="1" dirty="0" smtClean="0">
              <a:latin typeface="Times New Roman" panose="02020603050405020304" pitchFamily="18" charset="0"/>
              <a:cs typeface="Times New Roman" panose="02020603050405020304" pitchFamily="18" charset="0"/>
            </a:endParaRPr>
          </a:p>
          <a:p>
            <a:pPr lvl="0"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После </a:t>
            </a:r>
            <a:r>
              <a:rPr lang="ru-RU" b="1" dirty="0">
                <a:latin typeface="Times New Roman" panose="02020603050405020304" pitchFamily="18" charset="0"/>
                <a:cs typeface="Times New Roman" panose="02020603050405020304" pitchFamily="18" charset="0"/>
              </a:rPr>
              <a:t>необходимой выдержки под нагрузкой конструкция также поэтапно разгружается до нуля. Делается это для устранения обжатия узлов, опор. </a:t>
            </a:r>
            <a:endParaRPr lang="ru-RU" b="1" dirty="0" smtClean="0">
              <a:latin typeface="Times New Roman" panose="02020603050405020304" pitchFamily="18" charset="0"/>
              <a:cs typeface="Times New Roman" panose="02020603050405020304" pitchFamily="18" charset="0"/>
            </a:endParaRPr>
          </a:p>
          <a:p>
            <a:pPr lvl="0"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Далее </a:t>
            </a:r>
            <a:r>
              <a:rPr lang="ru-RU" b="1" dirty="0">
                <a:latin typeface="Times New Roman" panose="02020603050405020304" pitchFamily="18" charset="0"/>
                <a:cs typeface="Times New Roman" panose="02020603050405020304" pitchFamily="18" charset="0"/>
              </a:rPr>
              <a:t>нагрузка прикладывается ступенями</a:t>
            </a:r>
            <a:r>
              <a:rPr lang="ru-RU" b="1" dirty="0">
                <a:solidFill>
                  <a:srgbClr val="FF0000"/>
                </a:solidFill>
                <a:latin typeface="Times New Roman" panose="02020603050405020304" pitchFamily="18" charset="0"/>
                <a:cs typeface="Times New Roman" panose="02020603050405020304" pitchFamily="18" charset="0"/>
              </a:rPr>
              <a:t>, составляющими 10-20% от контрольной нагрузки</a:t>
            </a:r>
            <a:r>
              <a:rPr lang="ru-RU" b="1" dirty="0">
                <a:latin typeface="Times New Roman" panose="02020603050405020304" pitchFamily="18" charset="0"/>
                <a:cs typeface="Times New Roman" panose="02020603050405020304" pitchFamily="18" charset="0"/>
              </a:rPr>
              <a:t>. Количество ступеней нагружения до достижения контрольной нагрузки обычно принимают равным 4-6, но один из них должен соответствовать нормативной нагрузке, если испытание проводят до расчетной нагрузки.</a:t>
            </a:r>
          </a:p>
          <a:p>
            <a:pPr lvl="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После </a:t>
            </a:r>
            <a:r>
              <a:rPr lang="ru-RU" b="1" dirty="0">
                <a:latin typeface="Times New Roman" panose="02020603050405020304" pitchFamily="18" charset="0"/>
                <a:cs typeface="Times New Roman" panose="02020603050405020304" pitchFamily="18" charset="0"/>
              </a:rPr>
              <a:t>загружения каждой ступени дается выдержка для затухания деформаций и производятся отсчеты по приборам. </a:t>
            </a:r>
            <a:endParaRPr lang="ru-RU" b="1" dirty="0" smtClean="0">
              <a:latin typeface="Times New Roman" panose="02020603050405020304" pitchFamily="18" charset="0"/>
              <a:cs typeface="Times New Roman" panose="02020603050405020304" pitchFamily="18" charset="0"/>
            </a:endParaRPr>
          </a:p>
          <a:p>
            <a:pPr lvl="0"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При </a:t>
            </a:r>
            <a:r>
              <a:rPr lang="ru-RU" b="1" dirty="0">
                <a:latin typeface="Times New Roman" panose="02020603050405020304" pitchFamily="18" charset="0"/>
                <a:cs typeface="Times New Roman" panose="02020603050405020304" pitchFamily="18" charset="0"/>
              </a:rPr>
              <a:t>такой системе загружения можно определить момент появления первых трещин, проследить процесс их развития.</a:t>
            </a:r>
          </a:p>
          <a:p>
            <a:pPr lvl="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После </a:t>
            </a:r>
            <a:r>
              <a:rPr lang="ru-RU" b="1" dirty="0">
                <a:latin typeface="Times New Roman" panose="02020603050405020304" pitchFamily="18" charset="0"/>
                <a:cs typeface="Times New Roman" panose="02020603050405020304" pitchFamily="18" charset="0"/>
              </a:rPr>
              <a:t>того, как достигнута контрольная нагрузка, дается выдержка для металлических конструкций </a:t>
            </a:r>
            <a:r>
              <a:rPr lang="ru-RU" b="1" dirty="0">
                <a:solidFill>
                  <a:srgbClr val="FF0000"/>
                </a:solidFill>
                <a:latin typeface="Times New Roman" panose="02020603050405020304" pitchFamily="18" charset="0"/>
                <a:cs typeface="Times New Roman" panose="02020603050405020304" pitchFamily="18" charset="0"/>
              </a:rPr>
              <a:t>в 30-90 минут, для деревянных и железобетонных — 12-48 часов.</a:t>
            </a:r>
          </a:p>
          <a:p>
            <a:pPr lvl="0" algn="just">
              <a:spcBef>
                <a:spcPts val="600"/>
              </a:spcBef>
              <a:spcAft>
                <a:spcPts val="600"/>
              </a:spcAft>
            </a:pPr>
            <a:r>
              <a:rPr lang="ru-RU" b="1" dirty="0" smtClean="0">
                <a:solidFill>
                  <a:srgbClr val="FF0000"/>
                </a:solidFill>
                <a:latin typeface="Times New Roman" panose="02020603050405020304" pitchFamily="18" charset="0"/>
                <a:cs typeface="Times New Roman" panose="02020603050405020304" pitchFamily="18" charset="0"/>
              </a:rPr>
              <a:t>     Для </a:t>
            </a:r>
            <a:r>
              <a:rPr lang="ru-RU" b="1" dirty="0">
                <a:solidFill>
                  <a:srgbClr val="FF0000"/>
                </a:solidFill>
                <a:latin typeface="Times New Roman" panose="02020603050405020304" pitchFamily="18" charset="0"/>
                <a:cs typeface="Times New Roman" panose="02020603050405020304" pitchFamily="18" charset="0"/>
              </a:rPr>
              <a:t>металлических конструкций отсчеты по приборам следует снимать через 15 минут после окончания загрузки, для железобетонных — через 12 часов, деревянных — через 24 часа. Разница во времени объясняется тем, что в дереве и бетоне деформации нарастают постепенно</a:t>
            </a:r>
            <a:r>
              <a:rPr lang="ru-RU" b="1" dirty="0">
                <a:latin typeface="Times New Roman" panose="02020603050405020304" pitchFamily="18" charset="0"/>
                <a:cs typeface="Times New Roman" panose="02020603050405020304" pitchFamily="18" charset="0"/>
              </a:rPr>
              <a:t>.</a:t>
            </a:r>
          </a:p>
          <a:p>
            <a:pPr lvl="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Измерение </a:t>
            </a:r>
            <a:r>
              <a:rPr lang="ru-RU" b="1" dirty="0">
                <a:latin typeface="Times New Roman" panose="02020603050405020304" pitchFamily="18" charset="0"/>
                <a:cs typeface="Times New Roman" panose="02020603050405020304" pitchFamily="18" charset="0"/>
              </a:rPr>
              <a:t>величин нагрузок производится с помощью динамометров, манометров, а также взвешиванием грузов</a:t>
            </a:r>
            <a:r>
              <a:rPr lang="ru-RU" b="1" dirty="0" smtClean="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06201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9182" y="0"/>
            <a:ext cx="12082818" cy="6522940"/>
          </a:xfrm>
          <a:prstGeom prst="rect">
            <a:avLst/>
          </a:prstGeom>
        </p:spPr>
        <p:txBody>
          <a:bodyPr wrap="square">
            <a:spAutoFit/>
          </a:bodyPr>
          <a:lstStyle/>
          <a:p>
            <a:pPr algn="just">
              <a:lnSpc>
                <a:spcPct val="107000"/>
              </a:lnSpc>
              <a:spcAft>
                <a:spcPts val="1800"/>
              </a:spcAft>
            </a:pP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Обработка материалов испытаний конструкций нагрузкой и оценка их состояния</a:t>
            </a:r>
            <a:endPar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600"/>
              </a:spcAft>
            </a:pP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Обработка проводится в два этапа:</a:t>
            </a:r>
            <a:endParaRPr lang="ru-RU"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spcAft>
                <a:spcPts val="600"/>
              </a:spcAft>
              <a:buSzPts val="1000"/>
              <a:buFont typeface="Symbol" panose="05050102010706020507" pitchFamily="18" charset="2"/>
              <a:buChar char=""/>
              <a:tabLst>
                <a:tab pos="457200" algn="l"/>
              </a:tabLst>
            </a:pP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полевая обработка показаний приборов;</a:t>
            </a:r>
            <a:endParaRPr lang="ru-RU"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spcAft>
                <a:spcPts val="600"/>
              </a:spcAft>
              <a:buSzPts val="1000"/>
              <a:buFont typeface="Symbol" panose="05050102010706020507" pitchFamily="18" charset="2"/>
              <a:buChar char=""/>
              <a:tabLst>
                <a:tab pos="457200" algn="l"/>
              </a:tabLst>
            </a:pP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камеральная обработка материалов испытаний.</a:t>
            </a:r>
            <a:endParaRPr lang="ru-RU" b="1"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180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Полевая </a:t>
            </a:r>
            <a:r>
              <a:rPr lang="ru-RU" b="1" dirty="0">
                <a:latin typeface="Times New Roman" panose="02020603050405020304" pitchFamily="18" charset="0"/>
                <a:ea typeface="Times New Roman" panose="02020603050405020304" pitchFamily="18" charset="0"/>
                <a:cs typeface="Times New Roman" panose="02020603050405020304" pitchFamily="18" charset="0"/>
              </a:rPr>
              <a:t>обработка сводится к заполнению всех граф журнала, т.е. вычислению конечных результатов каждого измерения (вычислению прогибов, напряжений, модулей упругости). Для каждой точки наносят измеренные величины на заранее построенные теоретические кривые. Нанесение опытных данных на теоретические кривые позволяет судить не только о характере работы конструкции, но и дает возможность перехода к следующему циклу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загружения.</a:t>
            </a:r>
          </a:p>
          <a:p>
            <a:pPr algn="just">
              <a:lnSpc>
                <a:spcPct val="107000"/>
              </a:lnSpc>
              <a:spcAft>
                <a:spcPts val="1800"/>
              </a:spcAft>
            </a:pPr>
            <a:r>
              <a:rPr lang="ru-RU" b="1" dirty="0">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Камеральная </a:t>
            </a:r>
            <a:r>
              <a:rPr lang="ru-RU" b="1" dirty="0">
                <a:latin typeface="Times New Roman" panose="02020603050405020304" pitchFamily="18" charset="0"/>
                <a:ea typeface="Times New Roman" panose="02020603050405020304" pitchFamily="18" charset="0"/>
                <a:cs typeface="Times New Roman" panose="02020603050405020304" pitchFamily="18" charset="0"/>
              </a:rPr>
              <a:t>обработка представляет собой дальнейшую обработку полученных данных для последующего заключения о состоянии конструкции</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7000"/>
              </a:lnSpc>
              <a:spcAft>
                <a:spcPts val="1800"/>
              </a:spcAft>
            </a:pPr>
            <a:r>
              <a:rPr lang="ru-RU" b="1" dirty="0" smtClean="0">
                <a:latin typeface="Times New Roman" panose="02020603050405020304" pitchFamily="18" charset="0"/>
                <a:cs typeface="Times New Roman" panose="02020603050405020304" pitchFamily="18" charset="0"/>
              </a:rPr>
              <a:t>     Оценка </a:t>
            </a:r>
            <a:r>
              <a:rPr lang="ru-RU" b="1" dirty="0">
                <a:latin typeface="Times New Roman" panose="02020603050405020304" pitchFamily="18" charset="0"/>
                <a:cs typeface="Times New Roman" panose="02020603050405020304" pitchFamily="18" charset="0"/>
              </a:rPr>
              <a:t>состояния конструкции по прочности производится путем сравнения теоретического напряженного состояния, полученного от нормативной, расчетной или другой контрольной нагрузки, с </a:t>
            </a:r>
            <a:r>
              <a:rPr lang="ru-RU" b="1" dirty="0" smtClean="0">
                <a:latin typeface="Times New Roman" panose="02020603050405020304" pitchFamily="18" charset="0"/>
                <a:cs typeface="Times New Roman" panose="02020603050405020304" pitchFamily="18" charset="0"/>
              </a:rPr>
              <a:t>экспериментальным.</a:t>
            </a:r>
          </a:p>
          <a:p>
            <a:pPr algn="just">
              <a:lnSpc>
                <a:spcPct val="107000"/>
              </a:lnSpc>
              <a:spcAft>
                <a:spcPts val="18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Оценка </a:t>
            </a:r>
            <a:r>
              <a:rPr lang="ru-RU" b="1" dirty="0">
                <a:latin typeface="Times New Roman" panose="02020603050405020304" pitchFamily="18" charset="0"/>
                <a:cs typeface="Times New Roman" panose="02020603050405020304" pitchFamily="18" charset="0"/>
              </a:rPr>
              <a:t>конструкции по жесткости производится путем сравнения фактических и теоретических прогибов.</a:t>
            </a:r>
            <a:br>
              <a:rPr lang="ru-RU" b="1"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При установлении степени соответствия между расчетной нагрузкой и нагрузкой, разрушающей конструкцию, пользуются коэффициентом запаса, </a:t>
            </a:r>
            <a:r>
              <a:rPr lang="ru-RU" b="1" dirty="0">
                <a:solidFill>
                  <a:srgbClr val="FF0000"/>
                </a:solidFill>
                <a:latin typeface="Times New Roman" panose="02020603050405020304" pitchFamily="18" charset="0"/>
                <a:cs typeface="Times New Roman" panose="02020603050405020304" pitchFamily="18" charset="0"/>
              </a:rPr>
              <a:t>назначаемым в пределах от 1,6 до 3,0, т.е. разрушающая нагрузка должна быть в 1,6-3,0 раза больше расчетной. </a:t>
            </a:r>
            <a:r>
              <a:rPr lang="ru-RU" b="1" dirty="0" smtClean="0">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Опытная </a:t>
            </a:r>
            <a:r>
              <a:rPr lang="ru-RU" b="1" dirty="0">
                <a:solidFill>
                  <a:srgbClr val="FF0000"/>
                </a:solidFill>
                <a:latin typeface="Times New Roman" panose="02020603050405020304" pitchFamily="18" charset="0"/>
                <a:cs typeface="Times New Roman" panose="02020603050405020304" pitchFamily="18" charset="0"/>
              </a:rPr>
              <a:t>конструкция удовлетворяет условиям, если ее разрушение наступило под нагрузкой, составляющей не менее 0,95 теоретической разрушающей нагрузки</a:t>
            </a:r>
            <a:r>
              <a:rPr lang="ru-RU" b="1" dirty="0" smtClean="0">
                <a:solidFill>
                  <a:srgbClr val="FF0000"/>
                </a:solidFill>
                <a:latin typeface="Times New Roman" panose="02020603050405020304" pitchFamily="18" charset="0"/>
                <a:cs typeface="Times New Roman" panose="02020603050405020304" pitchFamily="18" charset="0"/>
              </a:rPr>
              <a:t>.</a:t>
            </a:r>
            <a:endParaRPr lang="ru-RU"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39290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40677" y="1"/>
            <a:ext cx="12051323" cy="6417141"/>
          </a:xfrm>
          <a:prstGeom prst="rect">
            <a:avLst/>
          </a:prstGeom>
        </p:spPr>
        <p:txBody>
          <a:bodyPr wrap="square">
            <a:spAutoFit/>
          </a:bodyPr>
          <a:lstStyle/>
          <a:p>
            <a:pPr algn="ctr">
              <a:spcAft>
                <a:spcPts val="0"/>
              </a:spcAft>
            </a:pP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Цели и задачи испытаний конструкций динамическими нагрузками</a:t>
            </a:r>
          </a:p>
          <a:p>
            <a:pPr algn="just">
              <a:spcBef>
                <a:spcPts val="600"/>
              </a:spcBef>
              <a:spcAft>
                <a:spcPts val="60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 </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соответствии с объектом, задачами и методикой эксперимента, можно выделить три основные группы испытаний динамической нагрузкой:</a:t>
            </a:r>
            <a:endParaRPr lang="ru-RU" b="1" dirty="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испытание конструкций существующих зданий и сооружений;</a:t>
            </a:r>
            <a:endParaRPr lang="ru-RU" b="1" dirty="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испытание строительных деталей серийного изготовления;</a:t>
            </a:r>
            <a:endParaRPr lang="ru-RU" b="1" dirty="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научно-исследовательские испытания</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Bef>
                <a:spcPts val="600"/>
              </a:spcBef>
              <a:spcAft>
                <a:spcPts val="600"/>
              </a:spcAft>
            </a:pPr>
            <a:r>
              <a:rPr lang="ru-RU" b="1" i="1" dirty="0">
                <a:solidFill>
                  <a:srgbClr val="002060"/>
                </a:solidFill>
                <a:latin typeface="Times New Roman" panose="02020603050405020304" pitchFamily="18" charset="0"/>
                <a:cs typeface="Times New Roman" panose="02020603050405020304" pitchFamily="18" charset="0"/>
              </a:rPr>
              <a:t>Указанные испытания выполняются с целью:</a:t>
            </a:r>
          </a:p>
          <a:p>
            <a:pPr algn="just">
              <a:spcBef>
                <a:spcPts val="600"/>
              </a:spcBef>
              <a:spcAft>
                <a:spcPts val="600"/>
              </a:spcAft>
            </a:pPr>
            <a:r>
              <a:rPr lang="ru-RU" b="1" i="1" dirty="0">
                <a:solidFill>
                  <a:srgbClr val="002060"/>
                </a:solidFill>
                <a:latin typeface="Times New Roman" panose="02020603050405020304" pitchFamily="18" charset="0"/>
                <a:cs typeface="Times New Roman" panose="02020603050405020304" pitchFamily="18" charset="0"/>
              </a:rPr>
              <a:t>- определения влияния динамических нагрузок на прочность, выносливость, жёсткость и трещиностойкость строительных конструкций;</a:t>
            </a:r>
          </a:p>
          <a:p>
            <a:pPr algn="just">
              <a:spcBef>
                <a:spcPts val="600"/>
              </a:spcBef>
              <a:spcAft>
                <a:spcPts val="600"/>
              </a:spcAft>
            </a:pPr>
            <a:r>
              <a:rPr lang="ru-RU" b="1" i="1" dirty="0">
                <a:solidFill>
                  <a:srgbClr val="002060"/>
                </a:solidFill>
                <a:latin typeface="Times New Roman" panose="02020603050405020304" pitchFamily="18" charset="0"/>
                <a:cs typeface="Times New Roman" panose="02020603050405020304" pitchFamily="18" charset="0"/>
              </a:rPr>
              <a:t>- оценки возможности установки на конструкциях механизмов, создающих динамические воздействия, чтобы не допустить резонанс и вредное влияние вибраций на ход технологических процессов и на условия труда, когда колебания оказывают отрицательное физиологическое воздействие на организм человека;</a:t>
            </a:r>
          </a:p>
          <a:p>
            <a:pPr algn="just">
              <a:spcBef>
                <a:spcPts val="600"/>
              </a:spcBef>
              <a:spcAft>
                <a:spcPts val="600"/>
              </a:spcAft>
            </a:pPr>
            <a:r>
              <a:rPr lang="ru-RU" b="1" i="1" dirty="0">
                <a:solidFill>
                  <a:srgbClr val="002060"/>
                </a:solidFill>
                <a:latin typeface="Times New Roman" panose="02020603050405020304" pitchFamily="18" charset="0"/>
                <a:cs typeface="Times New Roman" panose="02020603050405020304" pitchFamily="18" charset="0"/>
              </a:rPr>
              <a:t>- разработки мероприятий по уменьшению колебаний;</a:t>
            </a:r>
          </a:p>
          <a:p>
            <a:pPr algn="just">
              <a:spcBef>
                <a:spcPts val="600"/>
              </a:spcBef>
              <a:spcAft>
                <a:spcPts val="600"/>
              </a:spcAft>
            </a:pPr>
            <a:r>
              <a:rPr lang="ru-RU" b="1" i="1" dirty="0">
                <a:solidFill>
                  <a:srgbClr val="002060"/>
                </a:solidFill>
                <a:latin typeface="Times New Roman" panose="02020603050405020304" pitchFamily="18" charset="0"/>
                <a:cs typeface="Times New Roman" panose="02020603050405020304" pitchFamily="18" charset="0"/>
              </a:rPr>
              <a:t>- проверки расчётных характеристик и качества, серийно изготавливаемых и эксплуатируемых конструкций по частоте и интенсивности затухания собственных колебаний;</a:t>
            </a:r>
          </a:p>
          <a:p>
            <a:pPr algn="just">
              <a:spcBef>
                <a:spcPts val="600"/>
              </a:spcBef>
              <a:spcAft>
                <a:spcPts val="600"/>
              </a:spcAft>
            </a:pPr>
            <a:r>
              <a:rPr lang="ru-RU" b="1" i="1" dirty="0">
                <a:solidFill>
                  <a:srgbClr val="002060"/>
                </a:solidFill>
                <a:latin typeface="Times New Roman" panose="02020603050405020304" pitchFamily="18" charset="0"/>
                <a:cs typeface="Times New Roman" panose="02020603050405020304" pitchFamily="18" charset="0"/>
              </a:rPr>
              <a:t>- проверка научных гипотез;</a:t>
            </a:r>
          </a:p>
          <a:p>
            <a:pPr algn="just">
              <a:spcBef>
                <a:spcPts val="600"/>
              </a:spcBef>
              <a:spcAft>
                <a:spcPts val="600"/>
              </a:spcAft>
            </a:pPr>
            <a:r>
              <a:rPr lang="ru-RU" b="1" i="1" dirty="0">
                <a:solidFill>
                  <a:srgbClr val="002060"/>
                </a:solidFill>
                <a:latin typeface="Times New Roman" panose="02020603050405020304" pitchFamily="18" charset="0"/>
                <a:cs typeface="Times New Roman" panose="02020603050405020304" pitchFamily="18" charset="0"/>
              </a:rPr>
              <a:t>- проверка несущей способности новых изобретённых </a:t>
            </a:r>
            <a:r>
              <a:rPr lang="ru-RU" b="1" i="1" dirty="0" smtClean="0">
                <a:solidFill>
                  <a:srgbClr val="002060"/>
                </a:solidFill>
                <a:latin typeface="Times New Roman" panose="02020603050405020304" pitchFamily="18" charset="0"/>
                <a:cs typeface="Times New Roman" panose="02020603050405020304" pitchFamily="18" charset="0"/>
              </a:rPr>
              <a:t>конструкций.</a:t>
            </a:r>
            <a:endParaRPr lang="ru-RU" b="1"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83953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8812" y="0"/>
            <a:ext cx="12023188" cy="6401753"/>
          </a:xfrm>
          <a:prstGeom prst="rect">
            <a:avLst/>
          </a:prstGeom>
        </p:spPr>
        <p:txBody>
          <a:bodyPr wrap="square">
            <a:spAutoFit/>
          </a:bodyPr>
          <a:lstStyle/>
          <a:p>
            <a:pPr algn="just">
              <a:spcBef>
                <a:spcPts val="600"/>
              </a:spcBef>
              <a:spcAft>
                <a:spcPts val="600"/>
              </a:spcAft>
            </a:pPr>
            <a:r>
              <a:rPr lang="ru-RU" b="1" dirty="0" smtClean="0">
                <a:latin typeface="Times New Roman" panose="02020603050405020304" pitchFamily="18" charset="0"/>
                <a:ea typeface="Calibri" panose="020F0502020204030204" pitchFamily="34" charset="0"/>
                <a:cs typeface="Times New Roman" panose="02020603050405020304" pitchFamily="18" charset="0"/>
              </a:rPr>
              <a:t>     При </a:t>
            </a:r>
            <a:r>
              <a:rPr lang="ru-RU" b="1" dirty="0">
                <a:latin typeface="Times New Roman" panose="02020603050405020304" pitchFamily="18" charset="0"/>
                <a:ea typeface="Calibri" panose="020F0502020204030204" pitchFamily="34" charset="0"/>
                <a:cs typeface="Times New Roman" panose="02020603050405020304" pitchFamily="18" charset="0"/>
              </a:rPr>
              <a:t>обследовании эксплуатируемых сооружений, на конструкции которых действует динамическая нагрузка, экспериментальные исследования, как правило, проводятся на восприятие эксплуатационной нагрузки. </a:t>
            </a:r>
            <a:endParaRPr lang="ru-RU" b="1"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b="1" dirty="0">
                <a:latin typeface="Times New Roman" panose="02020603050405020304" pitchFamily="18" charset="0"/>
                <a:ea typeface="Calibri" panose="020F0502020204030204" pitchFamily="34" charset="0"/>
                <a:cs typeface="Times New Roman" panose="02020603050405020304" pitchFamily="18" charset="0"/>
              </a:rPr>
              <a:t> </a:t>
            </a:r>
            <a:r>
              <a:rPr lang="ru-RU" b="1" dirty="0" smtClean="0">
                <a:latin typeface="Times New Roman" panose="02020603050405020304" pitchFamily="18" charset="0"/>
                <a:ea typeface="Calibri" panose="020F0502020204030204" pitchFamily="34" charset="0"/>
                <a:cs typeface="Times New Roman" panose="02020603050405020304" pitchFamily="18" charset="0"/>
              </a:rPr>
              <a:t>    Задача </a:t>
            </a:r>
            <a:r>
              <a:rPr lang="ru-RU" b="1" dirty="0">
                <a:latin typeface="Times New Roman" panose="02020603050405020304" pitchFamily="18" charset="0"/>
                <a:ea typeface="Calibri" panose="020F0502020204030204" pitchFamily="34" charset="0"/>
                <a:cs typeface="Times New Roman" panose="02020603050405020304" pitchFamily="18" charset="0"/>
              </a:rPr>
              <a:t>исследования — </a:t>
            </a:r>
            <a:r>
              <a:rPr lang="ru-RU" b="1" dirty="0">
                <a:latin typeface="Times New Roman" panose="02020603050405020304" pitchFamily="18" charset="0"/>
                <a:cs typeface="Times New Roman" panose="02020603050405020304" pitchFamily="18" charset="0"/>
              </a:rPr>
              <a:t>зарегистрировать параметры, характеризующие работу конструкций под нагрузкой и </a:t>
            </a:r>
            <a:r>
              <a:rPr lang="ru-RU" b="1" dirty="0" smtClean="0">
                <a:latin typeface="Times New Roman" panose="02020603050405020304" pitchFamily="18" charset="0"/>
                <a:cs typeface="Times New Roman" panose="02020603050405020304" pitchFamily="18" charset="0"/>
              </a:rPr>
              <a:t>сравнить с нормативными требованиями к этим параметрам.</a:t>
            </a:r>
          </a:p>
          <a:p>
            <a:pPr algn="just">
              <a:spcBef>
                <a:spcPts val="600"/>
              </a:spcBef>
              <a:spcAft>
                <a:spcPts val="600"/>
              </a:spcAft>
            </a:pPr>
            <a:r>
              <a:rPr lang="ru-RU" b="1" dirty="0">
                <a:solidFill>
                  <a:srgbClr val="FF0000"/>
                </a:solidFill>
                <a:latin typeface="Times New Roman" panose="02020603050405020304" pitchFamily="18" charset="0"/>
                <a:cs typeface="Times New Roman" panose="02020603050405020304" pitchFamily="18" charset="0"/>
              </a:rPr>
              <a:t>Оборудование для динамических </a:t>
            </a:r>
            <a:r>
              <a:rPr lang="ru-RU" b="1" dirty="0" smtClean="0">
                <a:solidFill>
                  <a:srgbClr val="FF0000"/>
                </a:solidFill>
                <a:latin typeface="Times New Roman" panose="02020603050405020304" pitchFamily="18" charset="0"/>
                <a:cs typeface="Times New Roman" panose="02020603050405020304" pitchFamily="18" charset="0"/>
              </a:rPr>
              <a:t>испытаний.</a:t>
            </a:r>
            <a:endParaRPr lang="ru-RU" b="1" dirty="0">
              <a:solidFill>
                <a:srgbClr val="FF000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Оборудование </a:t>
            </a:r>
            <a:r>
              <a:rPr lang="ru-RU" b="1" dirty="0">
                <a:latin typeface="Times New Roman" panose="02020603050405020304" pitchFamily="18" charset="0"/>
                <a:cs typeface="Times New Roman" panose="02020603050405020304" pitchFamily="18" charset="0"/>
              </a:rPr>
              <a:t>для динамических испытаний пользуется широким спросом, когда Заказчику необходимо создать имитацию внешних условий и факторов, которые могут оказать существенное влияние на функционирование объектов испытаний в процессе эксплуатации, выявить их слабые места, внутренние поломки и привести к отказу. </a:t>
            </a:r>
            <a:endParaRPr lang="ru-RU" b="1" dirty="0" smtClean="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i="1" dirty="0" smtClean="0">
                <a:solidFill>
                  <a:srgbClr val="002060"/>
                </a:solidFill>
                <a:latin typeface="Times New Roman" panose="02020603050405020304" pitchFamily="18" charset="0"/>
                <a:cs typeface="Times New Roman" panose="02020603050405020304" pitchFamily="18" charset="0"/>
              </a:rPr>
              <a:t>К </a:t>
            </a:r>
            <a:r>
              <a:rPr lang="ru-RU" b="1" i="1" dirty="0">
                <a:solidFill>
                  <a:srgbClr val="002060"/>
                </a:solidFill>
                <a:latin typeface="Times New Roman" panose="02020603050405020304" pitchFamily="18" charset="0"/>
                <a:cs typeface="Times New Roman" panose="02020603050405020304" pitchFamily="18" charset="0"/>
              </a:rPr>
              <a:t>таким факторам относятся:</a:t>
            </a:r>
          </a:p>
          <a:p>
            <a:pPr lvl="0" algn="just"/>
            <a:r>
              <a:rPr lang="ru-RU" b="1" i="1" dirty="0" smtClean="0">
                <a:solidFill>
                  <a:srgbClr val="002060"/>
                </a:solidFill>
                <a:latin typeface="Times New Roman" panose="02020603050405020304" pitchFamily="18" charset="0"/>
                <a:cs typeface="Times New Roman" panose="02020603050405020304" pitchFamily="18" charset="0"/>
              </a:rPr>
              <a:t>- вибрация;</a:t>
            </a:r>
            <a:endParaRPr lang="ru-RU" b="1" i="1" dirty="0">
              <a:solidFill>
                <a:srgbClr val="002060"/>
              </a:solidFill>
              <a:latin typeface="Times New Roman" panose="02020603050405020304" pitchFamily="18" charset="0"/>
              <a:cs typeface="Times New Roman" panose="02020603050405020304" pitchFamily="18" charset="0"/>
            </a:endParaRPr>
          </a:p>
          <a:p>
            <a:pPr lvl="0" algn="just"/>
            <a:r>
              <a:rPr lang="ru-RU" b="1" i="1" dirty="0" smtClean="0">
                <a:solidFill>
                  <a:srgbClr val="002060"/>
                </a:solidFill>
                <a:latin typeface="Times New Roman" panose="02020603050405020304" pitchFamily="18" charset="0"/>
                <a:cs typeface="Times New Roman" panose="02020603050405020304" pitchFamily="18" charset="0"/>
              </a:rPr>
              <a:t>- удары </a:t>
            </a:r>
            <a:r>
              <a:rPr lang="ru-RU" b="1" i="1" dirty="0">
                <a:solidFill>
                  <a:srgbClr val="002060"/>
                </a:solidFill>
                <a:latin typeface="Times New Roman" panose="02020603050405020304" pitchFamily="18" charset="0"/>
                <a:cs typeface="Times New Roman" panose="02020603050405020304" pitchFamily="18" charset="0"/>
              </a:rPr>
              <a:t>(одиночные удары, транспортная тряска</a:t>
            </a:r>
            <a:r>
              <a:rPr lang="ru-RU" b="1" i="1" dirty="0" smtClean="0">
                <a:solidFill>
                  <a:srgbClr val="002060"/>
                </a:solidFill>
                <a:latin typeface="Times New Roman" panose="02020603050405020304" pitchFamily="18" charset="0"/>
                <a:cs typeface="Times New Roman" panose="02020603050405020304" pitchFamily="18" charset="0"/>
              </a:rPr>
              <a:t>);</a:t>
            </a:r>
            <a:endParaRPr lang="ru-RU" b="1" i="1" dirty="0">
              <a:solidFill>
                <a:srgbClr val="002060"/>
              </a:solidFill>
              <a:latin typeface="Times New Roman" panose="02020603050405020304" pitchFamily="18" charset="0"/>
              <a:cs typeface="Times New Roman" panose="02020603050405020304" pitchFamily="18" charset="0"/>
            </a:endParaRPr>
          </a:p>
          <a:p>
            <a:pPr lvl="0" algn="just"/>
            <a:r>
              <a:rPr lang="ru-RU" b="1" i="1" dirty="0" smtClean="0">
                <a:solidFill>
                  <a:srgbClr val="002060"/>
                </a:solidFill>
                <a:latin typeface="Times New Roman" panose="02020603050405020304" pitchFamily="18" charset="0"/>
                <a:cs typeface="Times New Roman" panose="02020603050405020304" pitchFamily="18" charset="0"/>
              </a:rPr>
              <a:t>- вращательное движение;</a:t>
            </a:r>
            <a:endParaRPr lang="ru-RU" b="1" i="1" dirty="0">
              <a:solidFill>
                <a:srgbClr val="002060"/>
              </a:solidFill>
              <a:latin typeface="Times New Roman" panose="02020603050405020304" pitchFamily="18" charset="0"/>
              <a:cs typeface="Times New Roman" panose="02020603050405020304" pitchFamily="18" charset="0"/>
            </a:endParaRPr>
          </a:p>
          <a:p>
            <a:pPr lvl="0" algn="just"/>
            <a:r>
              <a:rPr lang="ru-RU" b="1" i="1" dirty="0" smtClean="0">
                <a:solidFill>
                  <a:srgbClr val="002060"/>
                </a:solidFill>
                <a:latin typeface="Times New Roman" panose="02020603050405020304" pitchFamily="18" charset="0"/>
                <a:cs typeface="Times New Roman" panose="02020603050405020304" pitchFamily="18" charset="0"/>
              </a:rPr>
              <a:t>- угловая скорость;</a:t>
            </a:r>
            <a:endParaRPr lang="ru-RU" b="1" i="1" dirty="0">
              <a:solidFill>
                <a:srgbClr val="002060"/>
              </a:solidFill>
              <a:latin typeface="Times New Roman" panose="02020603050405020304" pitchFamily="18" charset="0"/>
              <a:cs typeface="Times New Roman" panose="02020603050405020304" pitchFamily="18" charset="0"/>
            </a:endParaRPr>
          </a:p>
          <a:p>
            <a:pPr marL="285750" lvl="0" indent="-285750" algn="just">
              <a:buFontTx/>
              <a:buChar char="-"/>
            </a:pPr>
            <a:r>
              <a:rPr lang="ru-RU" b="1" i="1" dirty="0" smtClean="0">
                <a:solidFill>
                  <a:srgbClr val="002060"/>
                </a:solidFill>
                <a:latin typeface="Times New Roman" panose="02020603050405020304" pitchFamily="18" charset="0"/>
                <a:cs typeface="Times New Roman" panose="02020603050405020304" pitchFamily="18" charset="0"/>
              </a:rPr>
              <a:t>ускорение.</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Ввиду </a:t>
            </a:r>
            <a:r>
              <a:rPr lang="ru-RU" b="1" dirty="0">
                <a:latin typeface="Times New Roman" panose="02020603050405020304" pitchFamily="18" charset="0"/>
                <a:cs typeface="Times New Roman" panose="02020603050405020304" pitchFamily="18" charset="0"/>
              </a:rPr>
              <a:t>того, что современные стандарты ужесточаются с каждым днем и требуется обеспечить работоспособность выпускаемой продукции на режимах ее эксплуатации, на этапе разработки и на этапе контроля качества, Заказчику необходимо проводить испытания.</a:t>
            </a:r>
          </a:p>
          <a:p>
            <a:pPr algn="just">
              <a:spcBef>
                <a:spcPts val="600"/>
              </a:spcBef>
              <a:spcAft>
                <a:spcPts val="600"/>
              </a:spcAft>
            </a:pPr>
            <a:r>
              <a:rPr lang="ru-RU" b="1" i="1" dirty="0" smtClean="0">
                <a:latin typeface="Times New Roman" panose="02020603050405020304" pitchFamily="18" charset="0"/>
                <a:cs typeface="Times New Roman" panose="02020603050405020304" pitchFamily="18" charset="0"/>
              </a:rPr>
              <a:t>     </a:t>
            </a:r>
            <a:r>
              <a:rPr lang="ru-RU" b="1" dirty="0" smtClean="0">
                <a:solidFill>
                  <a:srgbClr val="FF0000"/>
                </a:solidFill>
                <a:latin typeface="Times New Roman" panose="02020603050405020304" pitchFamily="18" charset="0"/>
                <a:cs typeface="Times New Roman" panose="02020603050405020304" pitchFamily="18" charset="0"/>
              </a:rPr>
              <a:t>Оборудование </a:t>
            </a:r>
            <a:r>
              <a:rPr lang="ru-RU" b="1" dirty="0">
                <a:solidFill>
                  <a:srgbClr val="FF0000"/>
                </a:solidFill>
                <a:latin typeface="Times New Roman" panose="02020603050405020304" pitchFamily="18" charset="0"/>
                <a:cs typeface="Times New Roman" panose="02020603050405020304" pitchFamily="18" charset="0"/>
              </a:rPr>
              <a:t>для динамических испытаний</a:t>
            </a:r>
            <a:r>
              <a:rPr lang="ru-RU" b="1" i="1"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отличается от другого испытательного оборудования тем, что оно обладает высокими динамическими характеристиками, которые необходимы для создания динамики на образце</a:t>
            </a:r>
            <a:r>
              <a:rPr lang="ru-RU" b="1" dirty="0" smtClean="0">
                <a:latin typeface="Times New Roman" panose="02020603050405020304" pitchFamily="18" charset="0"/>
                <a:cs typeface="Times New Roman" panose="02020603050405020304" pitchFamily="18" charset="0"/>
              </a:rPr>
              <a:t>.</a:t>
            </a:r>
            <a:endParaRPr lang="ru-RU" dirty="0"/>
          </a:p>
        </p:txBody>
      </p:sp>
    </p:spTree>
    <p:extLst>
      <p:ext uri="{BB962C8B-B14F-4D97-AF65-F5344CB8AC3E}">
        <p14:creationId xmlns:p14="http://schemas.microsoft.com/office/powerpoint/2010/main" val="33960701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3772" y="369333"/>
            <a:ext cx="12028228" cy="4585871"/>
          </a:xfrm>
          <a:prstGeom prst="rect">
            <a:avLst/>
          </a:prstGeom>
        </p:spPr>
        <p:txBody>
          <a:bodyPr wrap="square">
            <a:spAutoFit/>
          </a:bodyPr>
          <a:lstStyle/>
          <a:p>
            <a:pPr algn="just">
              <a:spcBef>
                <a:spcPts val="600"/>
              </a:spcBef>
              <a:spcAft>
                <a:spcPts val="600"/>
              </a:spcAft>
            </a:pPr>
            <a:r>
              <a:rPr lang="ru-RU" b="1" dirty="0" smtClean="0">
                <a:solidFill>
                  <a:srgbClr val="FF0000"/>
                </a:solidFill>
                <a:latin typeface="Times New Roman" panose="02020603050405020304" pitchFamily="18" charset="0"/>
                <a:cs typeface="Times New Roman" panose="02020603050405020304" pitchFamily="18" charset="0"/>
              </a:rPr>
              <a:t>Динамические </a:t>
            </a:r>
            <a:r>
              <a:rPr lang="ru-RU" b="1" dirty="0">
                <a:solidFill>
                  <a:srgbClr val="FF0000"/>
                </a:solidFill>
                <a:latin typeface="Times New Roman" panose="02020603050405020304" pitchFamily="18" charset="0"/>
                <a:cs typeface="Times New Roman" panose="02020603050405020304" pitchFamily="18" charset="0"/>
              </a:rPr>
              <a:t>испытания строительных конструкций </a:t>
            </a:r>
            <a:r>
              <a:rPr lang="ru-RU" b="1" dirty="0">
                <a:latin typeface="Times New Roman" panose="02020603050405020304" pitchFamily="18" charset="0"/>
                <a:cs typeface="Times New Roman" panose="02020603050405020304" pitchFamily="18" charset="0"/>
              </a:rPr>
              <a:t>- это быстрое изменение во времени внешнего воздействия (то есть его величины, направления или места приложения), когда нельзя пренебречь влиянием сил </a:t>
            </a:r>
            <a:r>
              <a:rPr lang="ru-RU" b="1" dirty="0" smtClean="0">
                <a:latin typeface="Times New Roman" panose="02020603050405020304" pitchFamily="18" charset="0"/>
                <a:cs typeface="Times New Roman" panose="02020603050405020304" pitchFamily="18" charset="0"/>
              </a:rPr>
              <a:t>инерции.</a:t>
            </a:r>
          </a:p>
          <a:p>
            <a:pPr algn="just"/>
            <a:r>
              <a:rPr lang="ru-RU" b="1" dirty="0" smtClean="0">
                <a:latin typeface="Times New Roman" panose="02020603050405020304" pitchFamily="18" charset="0"/>
                <a:cs typeface="Times New Roman" panose="02020603050405020304" pitchFamily="18" charset="0"/>
              </a:rPr>
              <a:t>     Типичные </a:t>
            </a:r>
            <a:r>
              <a:rPr lang="ru-RU" b="1" dirty="0">
                <a:latin typeface="Times New Roman" panose="02020603050405020304" pitchFamily="18" charset="0"/>
                <a:cs typeface="Times New Roman" panose="02020603050405020304" pitchFamily="18" charset="0"/>
              </a:rPr>
              <a:t>динамические </a:t>
            </a:r>
            <a:r>
              <a:rPr lang="ru-RU" b="1" dirty="0" smtClean="0">
                <a:latin typeface="Times New Roman" panose="02020603050405020304" pitchFamily="18" charset="0"/>
                <a:cs typeface="Times New Roman" panose="02020603050405020304" pitchFamily="18" charset="0"/>
              </a:rPr>
              <a:t>нагрузки:</a:t>
            </a:r>
          </a:p>
          <a:p>
            <a:pPr algn="just"/>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вибрационная нагрузка, создаваемая работой механизмов с неуравновешенными массами, например, от компрессоров, вибростолов, грохотов, станков и др</a:t>
            </a:r>
            <a:r>
              <a:rPr lang="ru-RU" b="1" dirty="0" smtClean="0">
                <a:latin typeface="Times New Roman" panose="02020603050405020304" pitchFamily="18" charset="0"/>
                <a:cs typeface="Times New Roman" panose="02020603050405020304" pitchFamily="18" charset="0"/>
              </a:rPr>
              <a:t>.</a:t>
            </a:r>
          </a:p>
          <a:p>
            <a:pPr algn="just"/>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динамическая составляющая ветровой нагрузки, которая оказывает существенной воздействие на высотные сооружения (мачты, дымовые трубы и др.) и многоэтажные </a:t>
            </a:r>
            <a:r>
              <a:rPr lang="ru-RU" b="1" dirty="0">
                <a:solidFill>
                  <a:srgbClr val="FF0000"/>
                </a:solidFill>
                <a:latin typeface="Times New Roman" panose="02020603050405020304" pitchFamily="18" charset="0"/>
                <a:cs typeface="Times New Roman" panose="02020603050405020304" pitchFamily="18" charset="0"/>
              </a:rPr>
              <a:t>здания высотой более 40 м</a:t>
            </a:r>
            <a:r>
              <a:rPr lang="ru-RU" b="1" dirty="0" smtClean="0">
                <a:latin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ударная нагрузка от действия копров, молотов и др. – подвижная нагрузка от транспорта, кранов и др. </a:t>
            </a:r>
            <a:endParaRPr lang="ru-RU"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smtClean="0">
                <a:solidFill>
                  <a:srgbClr val="FF0000"/>
                </a:solidFill>
                <a:latin typeface="Times New Roman" panose="02020603050405020304" pitchFamily="18" charset="0"/>
                <a:cs typeface="Times New Roman" panose="02020603050405020304" pitchFamily="18" charset="0"/>
              </a:rPr>
              <a:t>Задачи </a:t>
            </a:r>
            <a:r>
              <a:rPr lang="ru-RU" b="1" dirty="0">
                <a:solidFill>
                  <a:srgbClr val="FF0000"/>
                </a:solidFill>
                <a:latin typeface="Times New Roman" panose="02020603050405020304" pitchFamily="18" charset="0"/>
                <a:cs typeface="Times New Roman" panose="02020603050405020304" pitchFamily="18" charset="0"/>
              </a:rPr>
              <a:t>динамических </a:t>
            </a:r>
            <a:r>
              <a:rPr lang="ru-RU" b="1" dirty="0" smtClean="0">
                <a:solidFill>
                  <a:srgbClr val="FF0000"/>
                </a:solidFill>
                <a:latin typeface="Times New Roman" panose="02020603050405020304" pitchFamily="18" charset="0"/>
                <a:cs typeface="Times New Roman" panose="02020603050405020304" pitchFamily="18" charset="0"/>
              </a:rPr>
              <a:t>испытаний.</a:t>
            </a:r>
          </a:p>
          <a:p>
            <a:pPr algn="just">
              <a:spcBef>
                <a:spcPts val="600"/>
              </a:spcBef>
              <a:spcAft>
                <a:spcPts val="600"/>
              </a:spcAft>
            </a:pPr>
            <a:r>
              <a:rPr lang="ru-RU" b="1" dirty="0" smtClean="0">
                <a:solidFill>
                  <a:srgbClr val="002060"/>
                </a:solidFill>
                <a:latin typeface="Times New Roman" panose="02020603050405020304" pitchFamily="18" charset="0"/>
                <a:cs typeface="Times New Roman" panose="02020603050405020304" pitchFamily="18" charset="0"/>
              </a:rPr>
              <a:t>Определение </a:t>
            </a:r>
            <a:r>
              <a:rPr lang="ru-RU" b="1" dirty="0">
                <a:solidFill>
                  <a:srgbClr val="002060"/>
                </a:solidFill>
                <a:latin typeface="Times New Roman" panose="02020603050405020304" pitchFamily="18" charset="0"/>
                <a:cs typeface="Times New Roman" panose="02020603050405020304" pitchFamily="18" charset="0"/>
              </a:rPr>
              <a:t>параметров динамических </a:t>
            </a:r>
            <a:r>
              <a:rPr lang="ru-RU" b="1" dirty="0" smtClean="0">
                <a:solidFill>
                  <a:srgbClr val="002060"/>
                </a:solidFill>
                <a:latin typeface="Times New Roman" panose="02020603050405020304" pitchFamily="18" charset="0"/>
                <a:cs typeface="Times New Roman" panose="02020603050405020304" pitchFamily="18" charset="0"/>
              </a:rPr>
              <a:t>воздействий </a:t>
            </a:r>
            <a:r>
              <a:rPr lang="ru-RU" b="1" dirty="0" smtClean="0">
                <a:latin typeface="Times New Roman" panose="02020603050405020304" pitchFamily="18" charset="0"/>
                <a:cs typeface="Times New Roman" panose="02020603050405020304" pitchFamily="18" charset="0"/>
              </a:rPr>
              <a:t>– амплитуда и частота. </a:t>
            </a:r>
          </a:p>
          <a:p>
            <a:pPr algn="just">
              <a:spcBef>
                <a:spcPts val="600"/>
              </a:spcBef>
              <a:spcAft>
                <a:spcPts val="600"/>
              </a:spcAft>
            </a:pPr>
            <a:r>
              <a:rPr lang="ru-RU" b="1" dirty="0" smtClean="0">
                <a:solidFill>
                  <a:srgbClr val="002060"/>
                </a:solidFill>
                <a:latin typeface="Times New Roman" panose="02020603050405020304" pitchFamily="18" charset="0"/>
                <a:cs typeface="Times New Roman" panose="02020603050405020304" pitchFamily="18" charset="0"/>
              </a:rPr>
              <a:t>Определение </a:t>
            </a:r>
            <a:r>
              <a:rPr lang="ru-RU" b="1" dirty="0">
                <a:solidFill>
                  <a:srgbClr val="002060"/>
                </a:solidFill>
                <a:latin typeface="Times New Roman" panose="02020603050405020304" pitchFamily="18" charset="0"/>
                <a:cs typeface="Times New Roman" panose="02020603050405020304" pitchFamily="18" charset="0"/>
              </a:rPr>
              <a:t>динамических характеристик конструкций </a:t>
            </a:r>
            <a:r>
              <a:rPr lang="ru-RU" b="1" dirty="0" smtClean="0">
                <a:latin typeface="Times New Roman" panose="02020603050405020304" pitchFamily="18" charset="0"/>
                <a:cs typeface="Times New Roman" panose="02020603050405020304" pitchFamily="18" charset="0"/>
              </a:rPr>
              <a:t>– получение </a:t>
            </a:r>
            <a:r>
              <a:rPr lang="ru-RU" b="1" dirty="0">
                <a:latin typeface="Times New Roman" panose="02020603050405020304" pitchFamily="18" charset="0"/>
                <a:cs typeface="Times New Roman" panose="02020603050405020304" pitchFamily="18" charset="0"/>
              </a:rPr>
              <a:t>амплитудно-частотных </a:t>
            </a:r>
            <a:r>
              <a:rPr lang="ru-RU" b="1" dirty="0" smtClean="0">
                <a:latin typeface="Times New Roman" panose="02020603050405020304" pitchFamily="18" charset="0"/>
                <a:cs typeface="Times New Roman" panose="02020603050405020304" pitchFamily="18" charset="0"/>
              </a:rPr>
              <a:t>характеристик, </a:t>
            </a:r>
            <a:r>
              <a:rPr lang="ru-RU" b="1" dirty="0">
                <a:latin typeface="Times New Roman" panose="02020603050405020304" pitchFamily="18" charset="0"/>
                <a:cs typeface="Times New Roman" panose="02020603050405020304" pitchFamily="18" charset="0"/>
              </a:rPr>
              <a:t>нахождение собственных форм колебаний </a:t>
            </a:r>
            <a:r>
              <a:rPr lang="ru-RU" b="1" dirty="0" smtClean="0">
                <a:latin typeface="Times New Roman" panose="02020603050405020304" pitchFamily="18" charset="0"/>
                <a:cs typeface="Times New Roman" panose="02020603050405020304" pitchFamily="18" charset="0"/>
              </a:rPr>
              <a:t>конструкции, определение </a:t>
            </a:r>
            <a:r>
              <a:rPr lang="ru-RU" b="1" dirty="0">
                <a:latin typeface="Times New Roman" panose="02020603050405020304" pitchFamily="18" charset="0"/>
                <a:cs typeface="Times New Roman" panose="02020603050405020304" pitchFamily="18" charset="0"/>
              </a:rPr>
              <a:t>характеристик рассеяния энергии при колебаниях </a:t>
            </a:r>
          </a:p>
        </p:txBody>
      </p:sp>
    </p:spTree>
    <p:extLst>
      <p:ext uri="{BB962C8B-B14F-4D97-AF65-F5344CB8AC3E}">
        <p14:creationId xmlns:p14="http://schemas.microsoft.com/office/powerpoint/2010/main" val="25725212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9151" y="1"/>
            <a:ext cx="11952849" cy="2354491"/>
          </a:xfrm>
          <a:prstGeom prst="rect">
            <a:avLst/>
          </a:prstGeom>
        </p:spPr>
        <p:txBody>
          <a:bodyPr wrap="square">
            <a:spAutoFit/>
          </a:bodyPr>
          <a:lstStyle/>
          <a:p>
            <a:pPr>
              <a:spcBef>
                <a:spcPts val="600"/>
              </a:spcBef>
              <a:spcAft>
                <a:spcPts val="600"/>
              </a:spcAft>
            </a:pP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Классификация оборудования</a:t>
            </a:r>
          </a:p>
          <a:p>
            <a:r>
              <a:rPr lang="ru-RU"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 оборудованию для динамических испытаний относятся:</a:t>
            </a:r>
          </a:p>
          <a:p>
            <a:pPr marL="285750" lvl="0" indent="-285750">
              <a:buSzPts val="1000"/>
              <a:buFontTx/>
              <a:buChar char="-"/>
              <a:tabLst>
                <a:tab pos="457200" algn="l"/>
              </a:tabLst>
            </a:pPr>
            <a:r>
              <a:rPr lang="ru-RU"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в</a:t>
            </a:r>
            <a:r>
              <a:rPr lang="ru-RU" b="1" i="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ибростенды</a:t>
            </a:r>
            <a:r>
              <a:rPr lang="ru-RU" sz="1600" b="1" i="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pPr marL="285750" lvl="0" indent="-285750">
              <a:buSzPts val="1000"/>
              <a:buFontTx/>
              <a:buChar char="-"/>
              <a:tabLst>
                <a:tab pos="457200" algn="l"/>
              </a:tabLst>
            </a:pPr>
            <a:r>
              <a:rPr lang="ru-RU"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у</a:t>
            </a:r>
            <a:r>
              <a:rPr lang="ru-RU" b="1" i="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дарные стенды</a:t>
            </a:r>
            <a:r>
              <a:rPr lang="ru-RU" sz="1600" b="1" i="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pPr marL="285750" lvl="0" indent="-285750">
              <a:buSzPts val="1000"/>
              <a:buFontTx/>
              <a:buChar char="-"/>
              <a:tabLst>
                <a:tab pos="457200" algn="l"/>
              </a:tabLst>
            </a:pPr>
            <a:r>
              <a:rPr lang="ru-RU" b="1" i="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комбинированные стенды (вибрация, температура, влажность, давление);</a:t>
            </a:r>
            <a:endParaRPr lang="ru-RU" sz="16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buSzPts val="1000"/>
              <a:buFontTx/>
              <a:buChar char="-"/>
              <a:tabLst>
                <a:tab pos="457200" algn="l"/>
              </a:tabLst>
            </a:pPr>
            <a:r>
              <a:rPr lang="ru-RU" sz="1600" b="1" i="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и</a:t>
            </a:r>
            <a:r>
              <a:rPr lang="ru-RU" b="1" i="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спытательные центрифуги</a:t>
            </a:r>
            <a:r>
              <a:rPr lang="ru-RU" sz="1600" b="1" i="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pPr marL="285750" lvl="0" indent="-285750">
              <a:buSzPts val="1000"/>
              <a:buFontTx/>
              <a:buChar char="-"/>
              <a:tabLst>
                <a:tab pos="457200" algn="l"/>
              </a:tabLst>
            </a:pPr>
            <a:r>
              <a:rPr lang="ru-RU" sz="16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и</a:t>
            </a:r>
            <a:r>
              <a:rPr lang="ru-RU" b="1" i="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митаторы движения.</a:t>
            </a:r>
          </a:p>
          <a:p>
            <a:pPr lvl="0">
              <a:buSzPts val="1000"/>
              <a:tabLst>
                <a:tab pos="457200" algn="l"/>
              </a:tabLst>
            </a:pPr>
            <a:endParaRPr lang="ru-RU" sz="16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Рисунок 2" descr="https://ir1.su/wp-content/uploads/2019/01/Disc-Centrifuge-page.jpg"/>
          <p:cNvPicPr/>
          <p:nvPr/>
        </p:nvPicPr>
        <p:blipFill rotWithShape="1">
          <a:blip r:embed="rId2">
            <a:extLst>
              <a:ext uri="{28A0092B-C50C-407E-A947-70E740481C1C}">
                <a14:useLocalDpi xmlns:a14="http://schemas.microsoft.com/office/drawing/2010/main" val="0"/>
              </a:ext>
            </a:extLst>
          </a:blip>
          <a:srcRect l="22759" t="5815" r="22103" b="35108"/>
          <a:stretch/>
        </p:blipFill>
        <p:spPr bwMode="auto">
          <a:xfrm>
            <a:off x="363051" y="3535894"/>
            <a:ext cx="1976512" cy="2312007"/>
          </a:xfrm>
          <a:prstGeom prst="rect">
            <a:avLst/>
          </a:prstGeom>
          <a:noFill/>
          <a:ln>
            <a:solidFill>
              <a:schemeClr val="tx1"/>
            </a:solidFill>
          </a:ln>
        </p:spPr>
      </p:pic>
      <p:sp>
        <p:nvSpPr>
          <p:cNvPr id="4" name="Прямоугольник 3"/>
          <p:cNvSpPr/>
          <p:nvPr/>
        </p:nvSpPr>
        <p:spPr>
          <a:xfrm>
            <a:off x="239152" y="2170965"/>
            <a:ext cx="4234374" cy="388696"/>
          </a:xfrm>
          <a:prstGeom prst="rect">
            <a:avLst/>
          </a:prstGeom>
        </p:spPr>
        <p:txBody>
          <a:bodyPr wrap="square">
            <a:spAutoFit/>
          </a:bodyPr>
          <a:lstStyle/>
          <a:p>
            <a:pPr>
              <a:lnSpc>
                <a:spcPct val="107000"/>
              </a:lnSpc>
              <a:spcBef>
                <a:spcPts val="1200"/>
              </a:spcBef>
              <a:spcAft>
                <a:spcPts val="0"/>
              </a:spcAft>
            </a:pPr>
            <a:r>
              <a:rPr lang="ru-RU" b="1" kern="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Испытательные центрифуги</a:t>
            </a:r>
            <a:endParaRPr lang="ru-RU" sz="105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Прямоугольник 4"/>
          <p:cNvSpPr/>
          <p:nvPr/>
        </p:nvSpPr>
        <p:spPr>
          <a:xfrm>
            <a:off x="363051" y="5890478"/>
            <a:ext cx="4541961" cy="388696"/>
          </a:xfrm>
          <a:prstGeom prst="rect">
            <a:avLst/>
          </a:prstGeom>
        </p:spPr>
        <p:txBody>
          <a:bodyPr wrap="square">
            <a:spAutoFit/>
          </a:bodyPr>
          <a:lstStyle/>
          <a:p>
            <a:pPr algn="ctr">
              <a:lnSpc>
                <a:spcPct val="107000"/>
              </a:lnSpc>
              <a:spcBef>
                <a:spcPts val="200"/>
              </a:spcBef>
              <a:spcAft>
                <a:spcPts val="0"/>
              </a:spcAft>
            </a:pP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Дисковая центрифуга, ES (Россия-Китай)</a:t>
            </a:r>
            <a:endParaRPr lang="ru-RU" sz="2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6" name="Рисунок 5" descr="https://ir1.su/wp-content/uploads/2019/02/2019-02-18_19-57-14.png"/>
          <p:cNvPicPr/>
          <p:nvPr/>
        </p:nvPicPr>
        <p:blipFill rotWithShape="1">
          <a:blip r:embed="rId3">
            <a:extLst>
              <a:ext uri="{28A0092B-C50C-407E-A947-70E740481C1C}">
                <a14:useLocalDpi xmlns:a14="http://schemas.microsoft.com/office/drawing/2010/main" val="0"/>
              </a:ext>
            </a:extLst>
          </a:blip>
          <a:srcRect t="29570" b="18301"/>
          <a:stretch/>
        </p:blipFill>
        <p:spPr bwMode="auto">
          <a:xfrm>
            <a:off x="5239062" y="3545621"/>
            <a:ext cx="3296041" cy="2312007"/>
          </a:xfrm>
          <a:prstGeom prst="rect">
            <a:avLst/>
          </a:prstGeom>
          <a:noFill/>
          <a:ln>
            <a:solidFill>
              <a:schemeClr val="tx1"/>
            </a:solidFill>
          </a:ln>
        </p:spPr>
      </p:pic>
      <p:sp>
        <p:nvSpPr>
          <p:cNvPr id="7" name="Прямоугольник 6"/>
          <p:cNvSpPr/>
          <p:nvPr/>
        </p:nvSpPr>
        <p:spPr>
          <a:xfrm>
            <a:off x="5239063" y="5847901"/>
            <a:ext cx="3296041" cy="981423"/>
          </a:xfrm>
          <a:prstGeom prst="rect">
            <a:avLst/>
          </a:prstGeom>
        </p:spPr>
        <p:txBody>
          <a:bodyPr wrap="square">
            <a:spAutoFit/>
          </a:bodyPr>
          <a:lstStyle/>
          <a:p>
            <a:pPr algn="ctr">
              <a:lnSpc>
                <a:spcPct val="107000"/>
              </a:lnSpc>
              <a:spcBef>
                <a:spcPts val="200"/>
              </a:spcBef>
              <a:spcAft>
                <a:spcPts val="0"/>
              </a:spcAft>
            </a:pP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Центрифуги консольного типа серии ZB, ES (Россия-Китай)</a:t>
            </a:r>
            <a:endParaRPr lang="ru-RU" sz="2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Рисунок 7" descr="null"/>
          <p:cNvPicPr/>
          <p:nvPr/>
        </p:nvPicPr>
        <p:blipFill rotWithShape="1">
          <a:blip r:embed="rId4">
            <a:extLst>
              <a:ext uri="{28A0092B-C50C-407E-A947-70E740481C1C}">
                <a14:useLocalDpi xmlns:a14="http://schemas.microsoft.com/office/drawing/2010/main" val="0"/>
              </a:ext>
            </a:extLst>
          </a:blip>
          <a:srcRect l="7654" t="10940" b="8134"/>
          <a:stretch/>
        </p:blipFill>
        <p:spPr bwMode="auto">
          <a:xfrm>
            <a:off x="2458574" y="3575820"/>
            <a:ext cx="2495111" cy="2272081"/>
          </a:xfrm>
          <a:prstGeom prst="rect">
            <a:avLst/>
          </a:prstGeom>
          <a:noFill/>
          <a:ln>
            <a:solidFill>
              <a:schemeClr val="tx1"/>
            </a:solidFill>
          </a:ln>
        </p:spPr>
      </p:pic>
      <p:pic>
        <p:nvPicPr>
          <p:cNvPr id="9" name="Рисунок 8" descr="null"/>
          <p:cNvPicPr/>
          <p:nvPr/>
        </p:nvPicPr>
        <p:blipFill rotWithShape="1">
          <a:blip r:embed="rId5">
            <a:extLst>
              <a:ext uri="{28A0092B-C50C-407E-A947-70E740481C1C}">
                <a14:useLocalDpi xmlns:a14="http://schemas.microsoft.com/office/drawing/2010/main" val="0"/>
              </a:ext>
            </a:extLst>
          </a:blip>
          <a:srcRect l="14888" t="8103" r="14749" b="31141"/>
          <a:stretch/>
        </p:blipFill>
        <p:spPr bwMode="auto">
          <a:xfrm>
            <a:off x="8820480" y="3535894"/>
            <a:ext cx="2968242" cy="2292752"/>
          </a:xfrm>
          <a:prstGeom prst="rect">
            <a:avLst/>
          </a:prstGeom>
          <a:noFill/>
          <a:ln>
            <a:solidFill>
              <a:schemeClr val="tx1"/>
            </a:solidFill>
          </a:ln>
        </p:spPr>
      </p:pic>
      <p:sp>
        <p:nvSpPr>
          <p:cNvPr id="10" name="Прямоугольник 9"/>
          <p:cNvSpPr/>
          <p:nvPr/>
        </p:nvSpPr>
        <p:spPr>
          <a:xfrm>
            <a:off x="9391242" y="5905417"/>
            <a:ext cx="1573508" cy="373757"/>
          </a:xfrm>
          <a:prstGeom prst="rect">
            <a:avLst/>
          </a:prstGeom>
        </p:spPr>
        <p:txBody>
          <a:bodyPr wrap="none">
            <a:spAutoFit/>
          </a:bodyPr>
          <a:lstStyle/>
          <a:p>
            <a:pPr algn="ctr">
              <a:lnSpc>
                <a:spcPct val="107000"/>
              </a:lnSpc>
              <a:spcBef>
                <a:spcPts val="200"/>
              </a:spcBef>
              <a:spcAft>
                <a:spcPts val="0"/>
              </a:spcAft>
            </a:pPr>
            <a:r>
              <a:rPr lang="ru-RU" b="1"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Стенд качки</a:t>
            </a:r>
            <a:endParaRPr lang="ru-RU"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endParaRPr>
          </a:p>
        </p:txBody>
      </p:sp>
      <p:pic>
        <p:nvPicPr>
          <p:cNvPr id="11" name="Рисунок 10" descr="null"/>
          <p:cNvPicPr/>
          <p:nvPr/>
        </p:nvPicPr>
        <p:blipFill rotWithShape="1">
          <a:blip r:embed="rId6">
            <a:extLst>
              <a:ext uri="{28A0092B-C50C-407E-A947-70E740481C1C}">
                <a14:useLocalDpi xmlns:a14="http://schemas.microsoft.com/office/drawing/2010/main" val="0"/>
              </a:ext>
            </a:extLst>
          </a:blip>
          <a:srcRect l="16858" t="5284" r="13333" b="19473"/>
          <a:stretch/>
        </p:blipFill>
        <p:spPr bwMode="auto">
          <a:xfrm>
            <a:off x="9391242" y="124764"/>
            <a:ext cx="2552229" cy="2789871"/>
          </a:xfrm>
          <a:prstGeom prst="rect">
            <a:avLst/>
          </a:prstGeom>
          <a:noFill/>
          <a:ln>
            <a:solidFill>
              <a:schemeClr val="tx1"/>
            </a:solidFill>
          </a:ln>
        </p:spPr>
      </p:pic>
      <p:sp>
        <p:nvSpPr>
          <p:cNvPr id="12" name="Прямоугольник 11"/>
          <p:cNvSpPr/>
          <p:nvPr/>
        </p:nvSpPr>
        <p:spPr>
          <a:xfrm>
            <a:off x="9028470" y="3030916"/>
            <a:ext cx="3053978" cy="388696"/>
          </a:xfrm>
          <a:prstGeom prst="rect">
            <a:avLst/>
          </a:prstGeom>
        </p:spPr>
        <p:txBody>
          <a:bodyPr wrap="none">
            <a:spAutoFit/>
          </a:bodyPr>
          <a:lstStyle/>
          <a:p>
            <a:pPr algn="ctr">
              <a:lnSpc>
                <a:spcPct val="107000"/>
              </a:lnSpc>
              <a:spcBef>
                <a:spcPts val="200"/>
              </a:spcBef>
              <a:spcAft>
                <a:spcPts val="0"/>
              </a:spcAft>
            </a:pP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Балансировочные машины</a:t>
            </a:r>
          </a:p>
        </p:txBody>
      </p:sp>
    </p:spTree>
    <p:extLst>
      <p:ext uri="{BB962C8B-B14F-4D97-AF65-F5344CB8AC3E}">
        <p14:creationId xmlns:p14="http://schemas.microsoft.com/office/powerpoint/2010/main" val="22264544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74796" y="370742"/>
            <a:ext cx="10848170" cy="5971201"/>
          </a:xfrm>
          <a:prstGeom prst="rect">
            <a:avLst/>
          </a:prstGeom>
        </p:spPr>
      </p:pic>
    </p:spTree>
    <p:extLst>
      <p:ext uri="{BB962C8B-B14F-4D97-AF65-F5344CB8AC3E}">
        <p14:creationId xmlns:p14="http://schemas.microsoft.com/office/powerpoint/2010/main" val="15553355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86615" y="-1"/>
            <a:ext cx="11756855" cy="6669447"/>
          </a:xfrm>
          <a:prstGeom prst="rect">
            <a:avLst/>
          </a:prstGeom>
        </p:spPr>
      </p:pic>
    </p:spTree>
    <p:extLst>
      <p:ext uri="{BB962C8B-B14F-4D97-AF65-F5344CB8AC3E}">
        <p14:creationId xmlns:p14="http://schemas.microsoft.com/office/powerpoint/2010/main" val="20511695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1859065" cy="6611815"/>
          </a:xfrm>
          <a:prstGeom prst="rect">
            <a:avLst/>
          </a:prstGeom>
        </p:spPr>
      </p:pic>
    </p:spTree>
    <p:extLst>
      <p:ext uri="{BB962C8B-B14F-4D97-AF65-F5344CB8AC3E}">
        <p14:creationId xmlns:p14="http://schemas.microsoft.com/office/powerpoint/2010/main" val="2644671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97414" y="351693"/>
            <a:ext cx="9689353" cy="4923912"/>
          </a:xfrm>
          <a:prstGeom prst="rect">
            <a:avLst/>
          </a:prstGeom>
        </p:spPr>
      </p:pic>
    </p:spTree>
    <p:extLst>
      <p:ext uri="{BB962C8B-B14F-4D97-AF65-F5344CB8AC3E}">
        <p14:creationId xmlns:p14="http://schemas.microsoft.com/office/powerpoint/2010/main" val="34249728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71450" y="2743201"/>
            <a:ext cx="6049107" cy="3840480"/>
          </a:xfrm>
          <a:prstGeom prst="rect">
            <a:avLst/>
          </a:prstGeom>
        </p:spPr>
      </p:pic>
      <p:pic>
        <p:nvPicPr>
          <p:cNvPr id="3" name="Рисунок 2"/>
          <p:cNvPicPr>
            <a:picLocks noChangeAspect="1"/>
          </p:cNvPicPr>
          <p:nvPr/>
        </p:nvPicPr>
        <p:blipFill>
          <a:blip r:embed="rId3"/>
          <a:stretch>
            <a:fillRect/>
          </a:stretch>
        </p:blipFill>
        <p:spPr>
          <a:xfrm>
            <a:off x="5619587" y="280035"/>
            <a:ext cx="6196029" cy="3898070"/>
          </a:xfrm>
          <a:prstGeom prst="rect">
            <a:avLst/>
          </a:prstGeom>
        </p:spPr>
      </p:pic>
    </p:spTree>
    <p:extLst>
      <p:ext uri="{BB962C8B-B14F-4D97-AF65-F5344CB8AC3E}">
        <p14:creationId xmlns:p14="http://schemas.microsoft.com/office/powerpoint/2010/main" val="33969336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35538" y="457199"/>
            <a:ext cx="11315970" cy="4424289"/>
          </a:xfrm>
          <a:prstGeom prst="rect">
            <a:avLst/>
          </a:prstGeom>
        </p:spPr>
      </p:pic>
    </p:spTree>
    <p:extLst>
      <p:ext uri="{BB962C8B-B14F-4D97-AF65-F5344CB8AC3E}">
        <p14:creationId xmlns:p14="http://schemas.microsoft.com/office/powerpoint/2010/main" val="11235220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33643" y="156210"/>
            <a:ext cx="4904467" cy="3065292"/>
          </a:xfrm>
          <a:prstGeom prst="rect">
            <a:avLst/>
          </a:prstGeom>
        </p:spPr>
      </p:pic>
      <p:pic>
        <p:nvPicPr>
          <p:cNvPr id="3" name="Рисунок 2"/>
          <p:cNvPicPr>
            <a:picLocks noChangeAspect="1"/>
          </p:cNvPicPr>
          <p:nvPr/>
        </p:nvPicPr>
        <p:blipFill>
          <a:blip r:embed="rId3"/>
          <a:stretch>
            <a:fillRect/>
          </a:stretch>
        </p:blipFill>
        <p:spPr>
          <a:xfrm>
            <a:off x="5038111" y="1540737"/>
            <a:ext cx="7082598" cy="4660478"/>
          </a:xfrm>
          <a:prstGeom prst="rect">
            <a:avLst/>
          </a:prstGeom>
        </p:spPr>
      </p:pic>
    </p:spTree>
    <p:extLst>
      <p:ext uri="{BB962C8B-B14F-4D97-AF65-F5344CB8AC3E}">
        <p14:creationId xmlns:p14="http://schemas.microsoft.com/office/powerpoint/2010/main" val="19106933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069145" y="500620"/>
            <a:ext cx="9065455" cy="5281055"/>
          </a:xfrm>
          <a:prstGeom prst="rect">
            <a:avLst/>
          </a:prstGeom>
        </p:spPr>
      </p:pic>
      <p:pic>
        <p:nvPicPr>
          <p:cNvPr id="3" name="Рисунок 2"/>
          <p:cNvPicPr>
            <a:picLocks noChangeAspect="1"/>
          </p:cNvPicPr>
          <p:nvPr/>
        </p:nvPicPr>
        <p:blipFill>
          <a:blip r:embed="rId3"/>
          <a:stretch>
            <a:fillRect/>
          </a:stretch>
        </p:blipFill>
        <p:spPr>
          <a:xfrm>
            <a:off x="2009775" y="2676525"/>
            <a:ext cx="8172450" cy="1504950"/>
          </a:xfrm>
          <a:prstGeom prst="rect">
            <a:avLst/>
          </a:prstGeom>
        </p:spPr>
      </p:pic>
    </p:spTree>
    <p:extLst>
      <p:ext uri="{BB962C8B-B14F-4D97-AF65-F5344CB8AC3E}">
        <p14:creationId xmlns:p14="http://schemas.microsoft.com/office/powerpoint/2010/main" val="3776405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20506" y="636717"/>
            <a:ext cx="5205046" cy="5134400"/>
          </a:xfrm>
          <a:prstGeom prst="rect">
            <a:avLst/>
          </a:prstGeom>
        </p:spPr>
      </p:pic>
      <p:pic>
        <p:nvPicPr>
          <p:cNvPr id="3" name="Рисунок 2"/>
          <p:cNvPicPr>
            <a:picLocks noChangeAspect="1"/>
          </p:cNvPicPr>
          <p:nvPr/>
        </p:nvPicPr>
        <p:blipFill>
          <a:blip r:embed="rId3"/>
          <a:stretch>
            <a:fillRect/>
          </a:stretch>
        </p:blipFill>
        <p:spPr>
          <a:xfrm>
            <a:off x="4206238" y="1126735"/>
            <a:ext cx="7849773" cy="4857750"/>
          </a:xfrm>
          <a:prstGeom prst="rect">
            <a:avLst/>
          </a:prstGeom>
        </p:spPr>
      </p:pic>
    </p:spTree>
    <p:extLst>
      <p:ext uri="{BB962C8B-B14F-4D97-AF65-F5344CB8AC3E}">
        <p14:creationId xmlns:p14="http://schemas.microsoft.com/office/powerpoint/2010/main" val="8802983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3773" y="590843"/>
            <a:ext cx="11591778" cy="1631216"/>
          </a:xfrm>
          <a:prstGeom prst="rect">
            <a:avLst/>
          </a:prstGeom>
        </p:spPr>
        <p:txBody>
          <a:bodyPr wrap="square">
            <a:spAutoFit/>
          </a:bodyPr>
          <a:lstStyle/>
          <a:p>
            <a:pPr algn="just">
              <a:spcBef>
                <a:spcPts val="600"/>
              </a:spcBef>
              <a:spcAft>
                <a:spcPts val="600"/>
              </a:spcAft>
            </a:pPr>
            <a:r>
              <a:rPr lang="ru-RU" b="1" i="1" dirty="0">
                <a:solidFill>
                  <a:srgbClr val="002060"/>
                </a:solidFill>
                <a:latin typeface="Times New Roman" panose="02020603050405020304" pitchFamily="18" charset="0"/>
                <a:cs typeface="Times New Roman" panose="02020603050405020304" pitchFamily="18" charset="0"/>
              </a:rPr>
              <a:t> Случайная величина, принимающая конечное число значение или последовательность различных значении называется дискретной. </a:t>
            </a:r>
          </a:p>
          <a:p>
            <a:pPr algn="just">
              <a:spcBef>
                <a:spcPts val="600"/>
              </a:spcBef>
              <a:spcAft>
                <a:spcPts val="600"/>
              </a:spcAft>
            </a:pPr>
            <a:r>
              <a:rPr lang="ru-RU" b="1" i="1" dirty="0">
                <a:latin typeface="Times New Roman" panose="02020603050405020304" pitchFamily="18" charset="0"/>
                <a:cs typeface="Times New Roman" panose="02020603050405020304" pitchFamily="18" charset="0"/>
              </a:rPr>
              <a:t>     </a:t>
            </a:r>
            <a:r>
              <a:rPr lang="ru-RU" b="1" i="1" dirty="0">
                <a:solidFill>
                  <a:srgbClr val="FF0000"/>
                </a:solidFill>
                <a:latin typeface="Times New Roman" panose="02020603050405020304" pitchFamily="18" charset="0"/>
                <a:cs typeface="Times New Roman" panose="02020603050405020304" pitchFamily="18" charset="0"/>
              </a:rPr>
              <a:t>Дискретный контроль</a:t>
            </a:r>
            <a:r>
              <a:rPr lang="ru-RU" b="1" dirty="0">
                <a:solidFill>
                  <a:srgbClr val="FF0000"/>
                </a:solidFill>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является пассивным элементом системы управления качеством, который ставит заслон на пути бракованной продукции и предотвращает ее проникновение в дальнейшие стадии производственного процесса или к потребителю.</a:t>
            </a:r>
            <a:endParaRPr lang="ru-RU" dirty="0"/>
          </a:p>
        </p:txBody>
      </p:sp>
      <p:sp>
        <p:nvSpPr>
          <p:cNvPr id="3" name="Прямоугольник 2"/>
          <p:cNvSpPr/>
          <p:nvPr/>
        </p:nvSpPr>
        <p:spPr>
          <a:xfrm>
            <a:off x="163773" y="1"/>
            <a:ext cx="12028227" cy="369332"/>
          </a:xfrm>
          <a:prstGeom prst="rect">
            <a:avLst/>
          </a:prstGeom>
        </p:spPr>
        <p:txBody>
          <a:bodyPr wrap="square">
            <a:spAutoFit/>
          </a:bodyPr>
          <a:lstStyle/>
          <a:p>
            <a:pPr algn="just">
              <a:spcBef>
                <a:spcPts val="600"/>
              </a:spcBef>
              <a:spcAft>
                <a:spcPts val="600"/>
              </a:spcAft>
            </a:pPr>
            <a:r>
              <a:rPr lang="ru-RU" b="1" dirty="0" smtClean="0">
                <a:solidFill>
                  <a:srgbClr val="C00000"/>
                </a:solidFill>
                <a:latin typeface="Times New Roman" panose="02020603050405020304" pitchFamily="18" charset="0"/>
                <a:cs typeface="Times New Roman" panose="02020603050405020304" pitchFamily="18" charset="0"/>
              </a:rPr>
              <a:t>3.Дискретный, интегральный и стендовый методы контроля качества.</a:t>
            </a:r>
            <a:endParaRPr lang="ru-RU" sz="2400" b="1" dirty="0">
              <a:solidFill>
                <a:srgbClr val="C0000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63772" y="2332476"/>
            <a:ext cx="11836161" cy="3046988"/>
          </a:xfrm>
          <a:prstGeom prst="rect">
            <a:avLst/>
          </a:prstGeom>
        </p:spPr>
        <p:txBody>
          <a:bodyPr wrap="square">
            <a:spAutoFit/>
          </a:bodyPr>
          <a:lstStyle/>
          <a:p>
            <a:pPr algn="just">
              <a:spcBef>
                <a:spcPts val="600"/>
              </a:spcBef>
              <a:spcAft>
                <a:spcPts val="600"/>
              </a:spcAft>
            </a:pPr>
            <a:r>
              <a:rPr lang="ru-RU" b="1" dirty="0" smtClean="0">
                <a:solidFill>
                  <a:srgbClr val="000000"/>
                </a:solidFill>
                <a:latin typeface="Times New Roman" panose="02020603050405020304" pitchFamily="18" charset="0"/>
                <a:cs typeface="Times New Roman" panose="02020603050405020304" pitchFamily="18" charset="0"/>
              </a:rPr>
              <a:t>     Предположим</a:t>
            </a:r>
            <a:r>
              <a:rPr lang="ru-RU" b="1" dirty="0">
                <a:solidFill>
                  <a:srgbClr val="000000"/>
                </a:solidFill>
                <a:latin typeface="Times New Roman" panose="02020603050405020304" pitchFamily="18" charset="0"/>
                <a:cs typeface="Times New Roman" panose="02020603050405020304" pitchFamily="18" charset="0"/>
              </a:rPr>
              <a:t>, что для обнаружения и устранения отказов система подвергается</a:t>
            </a:r>
            <a:r>
              <a:rPr lang="ru-RU" b="1" i="1" dirty="0">
                <a:solidFill>
                  <a:srgbClr val="000000"/>
                </a:solidFill>
                <a:latin typeface="Times New Roman" panose="02020603050405020304" pitchFamily="18" charset="0"/>
                <a:cs typeface="Times New Roman" panose="02020603050405020304" pitchFamily="18" charset="0"/>
              </a:rPr>
              <a:t> </a:t>
            </a:r>
            <a:r>
              <a:rPr lang="ru-RU" b="1" dirty="0">
                <a:solidFill>
                  <a:srgbClr val="FF0000"/>
                </a:solidFill>
                <a:latin typeface="Times New Roman" panose="02020603050405020304" pitchFamily="18" charset="0"/>
                <a:cs typeface="Times New Roman" panose="02020603050405020304" pitchFamily="18" charset="0"/>
              </a:rPr>
              <a:t>дискретному контролю</a:t>
            </a:r>
            <a:r>
              <a:rPr lang="ru-RU" b="1" dirty="0">
                <a:solidFill>
                  <a:srgbClr val="000000"/>
                </a:solidFill>
                <a:latin typeface="Times New Roman" panose="02020603050405020304" pitchFamily="18" charset="0"/>
                <a:cs typeface="Times New Roman" panose="02020603050405020304" pitchFamily="18" charset="0"/>
              </a:rPr>
              <a:t>, т.е. работоспособность системы проверяется в некоторые определенные моменты времени. </a:t>
            </a:r>
            <a:endParaRPr lang="ru-RU" b="1" dirty="0" smtClean="0">
              <a:solidFill>
                <a:srgbClr val="00000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solidFill>
                  <a:srgbClr val="000000"/>
                </a:solidFill>
                <a:latin typeface="Times New Roman" panose="02020603050405020304" pitchFamily="18" charset="0"/>
                <a:cs typeface="Times New Roman" panose="02020603050405020304" pitchFamily="18" charset="0"/>
              </a:rPr>
              <a:t> </a:t>
            </a:r>
            <a:r>
              <a:rPr lang="ru-RU" b="1" dirty="0" smtClean="0">
                <a:solidFill>
                  <a:srgbClr val="000000"/>
                </a:solidFill>
                <a:latin typeface="Times New Roman" panose="02020603050405020304" pitchFamily="18" charset="0"/>
                <a:cs typeface="Times New Roman" panose="02020603050405020304" pitchFamily="18" charset="0"/>
              </a:rPr>
              <a:t>    Если </a:t>
            </a:r>
            <a:r>
              <a:rPr lang="ru-RU" b="1" dirty="0">
                <a:solidFill>
                  <a:srgbClr val="000000"/>
                </a:solidFill>
                <a:latin typeface="Times New Roman" panose="02020603050405020304" pitchFamily="18" charset="0"/>
                <a:cs typeface="Times New Roman" panose="02020603050405020304" pitchFamily="18" charset="0"/>
              </a:rPr>
              <a:t>произойдет отказ, </a:t>
            </a:r>
            <a:r>
              <a:rPr lang="ru-RU" b="1" dirty="0" smtClean="0">
                <a:solidFill>
                  <a:srgbClr val="000000"/>
                </a:solidFill>
                <a:latin typeface="Times New Roman" panose="02020603050405020304" pitchFamily="18" charset="0"/>
                <a:cs typeface="Times New Roman" panose="02020603050405020304" pitchFamily="18" charset="0"/>
              </a:rPr>
              <a:t>то </a:t>
            </a:r>
            <a:r>
              <a:rPr lang="ru-RU" b="1" dirty="0">
                <a:solidFill>
                  <a:srgbClr val="000000"/>
                </a:solidFill>
                <a:latin typeface="Times New Roman" panose="02020603050405020304" pitchFamily="18" charset="0"/>
                <a:cs typeface="Times New Roman" panose="02020603050405020304" pitchFamily="18" charset="0"/>
              </a:rPr>
              <a:t>возникнут потери, связанные с простоем системы в неработоспособном состоянии. Для их уменьшения необходимо чаще проверять ее исправность. </a:t>
            </a:r>
            <a:endParaRPr lang="ru-RU" b="1" dirty="0" smtClean="0">
              <a:solidFill>
                <a:srgbClr val="00000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solidFill>
                  <a:srgbClr val="000000"/>
                </a:solidFill>
                <a:latin typeface="Times New Roman" panose="02020603050405020304" pitchFamily="18" charset="0"/>
                <a:cs typeface="Times New Roman" panose="02020603050405020304" pitchFamily="18" charset="0"/>
              </a:rPr>
              <a:t> </a:t>
            </a:r>
            <a:r>
              <a:rPr lang="ru-RU" b="1" dirty="0" smtClean="0">
                <a:solidFill>
                  <a:srgbClr val="000000"/>
                </a:solidFill>
                <a:latin typeface="Times New Roman" panose="02020603050405020304" pitchFamily="18" charset="0"/>
                <a:cs typeface="Times New Roman" panose="02020603050405020304" pitchFamily="18" charset="0"/>
              </a:rPr>
              <a:t>    В </a:t>
            </a:r>
            <a:r>
              <a:rPr lang="ru-RU" b="1" dirty="0">
                <a:solidFill>
                  <a:srgbClr val="000000"/>
                </a:solidFill>
                <a:latin typeface="Times New Roman" panose="02020603050405020304" pitchFamily="18" charset="0"/>
                <a:cs typeface="Times New Roman" panose="02020603050405020304" pitchFamily="18" charset="0"/>
              </a:rPr>
              <a:t>моменты проверок система не работает, поэтому чрезмерное увеличение числа проверок также может привести к возрастанию потерь. </a:t>
            </a:r>
            <a:endParaRPr lang="ru-RU" b="1" dirty="0" smtClean="0">
              <a:solidFill>
                <a:srgbClr val="00000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ru-RU" b="1" dirty="0">
                <a:solidFill>
                  <a:srgbClr val="000000"/>
                </a:solidFill>
                <a:latin typeface="Times New Roman" panose="02020603050405020304" pitchFamily="18" charset="0"/>
                <a:cs typeface="Times New Roman" panose="02020603050405020304" pitchFamily="18" charset="0"/>
              </a:rPr>
              <a:t> </a:t>
            </a:r>
            <a:r>
              <a:rPr lang="ru-RU" b="1" dirty="0" smtClean="0">
                <a:solidFill>
                  <a:srgbClr val="000000"/>
                </a:solidFill>
                <a:latin typeface="Times New Roman" panose="02020603050405020304" pitchFamily="18" charset="0"/>
                <a:cs typeface="Times New Roman" panose="02020603050405020304" pitchFamily="18" charset="0"/>
              </a:rPr>
              <a:t>    Очевидно</a:t>
            </a:r>
            <a:r>
              <a:rPr lang="ru-RU" b="1" dirty="0">
                <a:solidFill>
                  <a:srgbClr val="000000"/>
                </a:solidFill>
                <a:latin typeface="Times New Roman" panose="02020603050405020304" pitchFamily="18" charset="0"/>
                <a:cs typeface="Times New Roman" panose="02020603050405020304" pitchFamily="18" charset="0"/>
              </a:rPr>
              <a:t>, существует некоторая оптимальная стратегия контроля ( число проверок и их расположение на конечном интервале времени), при которой значение критерия эффективности системы максимально </a:t>
            </a:r>
            <a:r>
              <a:rPr lang="ru-RU" b="1" dirty="0" smtClean="0">
                <a:solidFill>
                  <a:srgbClr val="000000"/>
                </a:solidFill>
                <a:latin typeface="Times New Roman" panose="02020603050405020304" pitchFamily="18" charset="0"/>
                <a:cs typeface="Times New Roman" panose="02020603050405020304" pitchFamily="18" charset="0"/>
              </a:rPr>
              <a:t>возможное.</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11572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88617" y="-49392"/>
            <a:ext cx="11961421" cy="390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25392"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Метод интегральной оценки уровня качества изделий</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effectLst/>
                <a:latin typeface="Times New Roman" panose="02020603050405020304" pitchFamily="18" charset="0"/>
                <a:ea typeface="Times New Roman" panose="02020603050405020304" pitchFamily="18" charset="0"/>
                <a:cs typeface="Times New Roman" panose="02020603050405020304" pitchFamily="18" charset="0"/>
              </a:rPr>
              <a:t>Интегральный показатель уровня качества оцениваемого изделия находят как частное от деления значения интегрального показателя качества </a:t>
            </a:r>
            <a:r>
              <a:rPr kumimoji="0" lang="ru-RU" altLang="ru-RU" b="1" i="0" u="none" strike="noStrike" cap="none" normalizeH="0" baseline="0" dirty="0" err="1"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Рин.оц</a:t>
            </a:r>
            <a:r>
              <a:rPr kumimoji="0" lang="ru-RU" altLang="ru-RU" b="1" i="0" u="none" strike="noStrike" cap="none" normalizeH="0" baseline="0" dirty="0" smtClean="0">
                <a:ln>
                  <a:noFill/>
                </a:ln>
                <a:effectLst/>
                <a:latin typeface="Times New Roman" panose="02020603050405020304" pitchFamily="18" charset="0"/>
                <a:ea typeface="Times New Roman" panose="02020603050405020304" pitchFamily="18" charset="0"/>
                <a:cs typeface="Times New Roman" panose="02020603050405020304" pitchFamily="18" charset="0"/>
              </a:rPr>
              <a:t> оцениваемого изделия на соответствующее базовое значение (</a:t>
            </a:r>
            <a:r>
              <a:rPr kumimoji="0" lang="ru-RU" altLang="ru-RU"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altLang="ru-RU" sz="1600"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ин.баз</a:t>
            </a:r>
            <a:r>
              <a:rPr kumimoji="0" lang="ru-RU" altLang="ru-RU" b="1" i="0" u="none" strike="noStrike" cap="none" normalizeH="0" baseline="0" dirty="0" smtClean="0">
                <a:ln>
                  <a:noFill/>
                </a:ln>
                <a:effectLst/>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УК=</a:t>
            </a:r>
            <a:r>
              <a:rPr kumimoji="0" lang="ru-RU" altLang="ru-RU" b="1" i="0" u="none" strike="noStrike" cap="none" normalizeH="0" baseline="0" dirty="0" err="1"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altLang="ru-RU" sz="1600" b="1" i="0" u="none" strike="noStrike" cap="none" normalizeH="0" baseline="0" dirty="0" err="1"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инт.оц</a:t>
            </a:r>
            <a:r>
              <a:rPr kumimoji="0" lang="ru-RU" altLang="ru-RU" sz="1600"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Р</a:t>
            </a:r>
            <a:r>
              <a:rPr kumimoji="0" lang="ru-RU" altLang="ru-RU" sz="1600"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ин.баз</a:t>
            </a:r>
            <a:r>
              <a:rPr kumimoji="0" lang="ru-RU" altLang="ru-RU"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effectLst/>
                <a:latin typeface="Times New Roman" panose="02020603050405020304" pitchFamily="18" charset="0"/>
                <a:ea typeface="Times New Roman" panose="02020603050405020304" pitchFamily="18" charset="0"/>
                <a:cs typeface="Times New Roman" panose="02020603050405020304" pitchFamily="18" charset="0"/>
              </a:rPr>
              <a:t>Интегральным показателем качества называется итоговый комплексный показатель, характеризующий в наиболее общей форме эффективность работы изделия.</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effectLst/>
                <a:latin typeface="Times New Roman" panose="02020603050405020304" pitchFamily="18" charset="0"/>
                <a:ea typeface="Times New Roman" panose="02020603050405020304" pitchFamily="18" charset="0"/>
                <a:cs typeface="Times New Roman" panose="02020603050405020304" pitchFamily="18" charset="0"/>
              </a:rPr>
              <a:t>Интегральный показатель качества принимают для расчета уровня качества тогда, когда установлен суммарный полезный эффект от эксплуатации и суммарные затраты на создание и эксплуатацию изделия. Интегральный показатель качества есть комплексный показатель в виде отношения суммарного полезного эффекта от эксплуатации к суммарным затратам на его создание, приобретение, монтаж у потребителя и наладку и т.д. Его рассчитывают как отношение суммарного полезного эффекта W от эксплуатации машины (или иного изделия), выраженного в натуральных единицах измерения, к затратам на ее создание и эксплуатацию за весь срок службы:</a:t>
            </a:r>
            <a:endParaRPr kumimoji="0" lang="ru-RU" altLang="ru-RU" b="1" i="0" u="none" strike="noStrike" cap="none" normalizeH="0" baseline="0" dirty="0" smtClean="0">
              <a:ln>
                <a:noFill/>
              </a:ln>
              <a:effectLst/>
              <a:latin typeface="Times New Roman" panose="02020603050405020304" pitchFamily="18" charset="0"/>
              <a:cs typeface="Times New Roman" panose="02020603050405020304" pitchFamily="18" charset="0"/>
            </a:endParaRPr>
          </a:p>
        </p:txBody>
      </p:sp>
      <p:sp>
        <p:nvSpPr>
          <p:cNvPr id="5" name="Rectangle 3"/>
          <p:cNvSpPr>
            <a:spLocks noChangeArrowheads="1"/>
          </p:cNvSpPr>
          <p:nvPr/>
        </p:nvSpPr>
        <p:spPr bwMode="auto">
          <a:xfrm rot="10800000" flipV="1">
            <a:off x="88617" y="3715733"/>
            <a:ext cx="11961421"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Р</a:t>
            </a:r>
            <a:r>
              <a:rPr kumimoji="0" lang="ru-RU" altLang="ru-RU" sz="1600"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ин= Э/ Кс + Зэ</a:t>
            </a:r>
            <a:endParaRPr kumimoji="0" lang="ru-RU" altLang="ru-RU"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где Э</a:t>
            </a:r>
            <a:r>
              <a:rPr kumimoji="0" lang="ru-RU" altLang="ru-RU" b="1" i="0" u="none" strike="noStrike" cap="none" normalizeH="0" baseline="0" dirty="0" smtClean="0">
                <a:ln>
                  <a:noFill/>
                </a:ln>
                <a:effectLst/>
                <a:latin typeface="Times New Roman" panose="02020603050405020304" pitchFamily="18" charset="0"/>
                <a:ea typeface="Times New Roman" panose="02020603050405020304" pitchFamily="18" charset="0"/>
                <a:cs typeface="Times New Roman" panose="02020603050405020304" pitchFamily="18" charset="0"/>
              </a:rPr>
              <a:t> -- полезный эффект, т.е. количество единиц продукции или выполненной изделием работы за весь срок эксплуатации изделия, например, число произведенных заготовок или деталей, тонн или кубометров переработанного сырья и т.д.;</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Кс</a:t>
            </a:r>
            <a:r>
              <a:rPr kumimoji="0" lang="ru-RU" altLang="ru-RU" b="1" i="0" u="none" strike="noStrike" cap="none" normalizeH="0" baseline="0" dirty="0" smtClean="0">
                <a:ln>
                  <a:noFill/>
                </a:ln>
                <a:effectLst/>
                <a:latin typeface="Times New Roman" panose="02020603050405020304" pitchFamily="18" charset="0"/>
                <a:ea typeface="Times New Roman" panose="02020603050405020304" pitchFamily="18" charset="0"/>
                <a:cs typeface="Times New Roman" panose="02020603050405020304" pitchFamily="18" charset="0"/>
              </a:rPr>
              <a:t> -- суммарные капиталовложения, включающие отпускную цену, а также затраты на установку, наладку и другие работы;</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Зэ -</a:t>
            </a:r>
            <a:r>
              <a:rPr kumimoji="0" lang="ru-RU" altLang="ru-RU" b="1" i="0" u="none" strike="noStrike" cap="none" normalizeH="0" baseline="0" dirty="0" smtClean="0">
                <a:ln>
                  <a:noFill/>
                </a:ln>
                <a:effectLst/>
                <a:latin typeface="Times New Roman" panose="02020603050405020304" pitchFamily="18" charset="0"/>
                <a:ea typeface="Times New Roman" panose="02020603050405020304" pitchFamily="18" charset="0"/>
                <a:cs typeface="Times New Roman" panose="02020603050405020304" pitchFamily="18" charset="0"/>
              </a:rPr>
              <a:t>- эксплуатационные затраты за весь срок службы изделия.</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smtClean="0">
                <a:ln>
                  <a:noFill/>
                </a:ln>
                <a:effectLst/>
                <a:latin typeface="Times New Roman" panose="02020603050405020304" pitchFamily="18" charset="0"/>
                <a:ea typeface="Times New Roman" panose="02020603050405020304" pitchFamily="18" charset="0"/>
                <a:cs typeface="Times New Roman" panose="02020603050405020304" pitchFamily="18" charset="0"/>
              </a:rPr>
              <a:t>Очевидно, что в данном случае интегральный показатель качества характеризуется полезным эффектом, приходящимся на одну денежную единицу суммарных затрат.</a:t>
            </a:r>
            <a:endParaRPr kumimoji="0" lang="ru-RU" altLang="ru-RU" b="1" i="0" u="none" strike="noStrike" cap="none" normalizeH="0" baseline="0" dirty="0" smtClean="0">
              <a:ln>
                <a:noFill/>
              </a:ln>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1919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6948" y="209550"/>
            <a:ext cx="11995052" cy="7017306"/>
          </a:xfrm>
          <a:prstGeom prst="rect">
            <a:avLst/>
          </a:prstGeom>
        </p:spPr>
        <p:txBody>
          <a:bodyPr wrap="square">
            <a:spAutoFit/>
          </a:bodyPr>
          <a:lstStyle/>
          <a:p>
            <a:r>
              <a:rPr lang="ru-RU" b="1" dirty="0">
                <a:solidFill>
                  <a:srgbClr val="222222"/>
                </a:solidFill>
                <a:latin typeface="Roboto"/>
              </a:rPr>
              <a:t>Стендовые испытания </a:t>
            </a:r>
            <a:r>
              <a:rPr lang="ru-RU" dirty="0">
                <a:solidFill>
                  <a:srgbClr val="222222"/>
                </a:solidFill>
                <a:latin typeface="Roboto"/>
              </a:rPr>
              <a:t>отличаются от других типов тестирования высокой устойчивостью задаваемых параметров, поддержанием воздействия внешних факторов. Такие условия дают возможность максимально точно провести испытание, глубоко исследовать объект, проследить за рабочими процессами из труднодоступных зон.</a:t>
            </a:r>
          </a:p>
          <a:p>
            <a:r>
              <a:rPr lang="ru-RU" dirty="0">
                <a:solidFill>
                  <a:srgbClr val="222222"/>
                </a:solidFill>
                <a:latin typeface="Roboto"/>
              </a:rPr>
              <a:t>Проведение испытаний такого формата дает возможность получить точную информацию о параметрах, которые невозможно выявить из других сведений: прочность отдельных деталей, индикаторная мощность и т.д.</a:t>
            </a:r>
          </a:p>
          <a:p>
            <a:r>
              <a:rPr lang="ru-RU" b="1" dirty="0">
                <a:solidFill>
                  <a:srgbClr val="222222"/>
                </a:solidFill>
                <a:latin typeface="Roboto"/>
              </a:rPr>
              <a:t>Стендовые испытания по видовым признакам распределяются на следующие подгруппы:</a:t>
            </a:r>
            <a:endParaRPr lang="ru-RU" dirty="0">
              <a:solidFill>
                <a:srgbClr val="222222"/>
              </a:solidFill>
              <a:latin typeface="Roboto"/>
            </a:endParaRPr>
          </a:p>
          <a:p>
            <a:r>
              <a:rPr lang="ru-RU" dirty="0">
                <a:solidFill>
                  <a:srgbClr val="222222"/>
                </a:solidFill>
                <a:latin typeface="Roboto"/>
              </a:rPr>
              <a:t>●        Для отдельных агрегатов, деталей и узлов.</a:t>
            </a:r>
          </a:p>
          <a:p>
            <a:r>
              <a:rPr lang="ru-RU" dirty="0">
                <a:solidFill>
                  <a:srgbClr val="222222"/>
                </a:solidFill>
                <a:latin typeface="Roboto"/>
              </a:rPr>
              <a:t>●        Для полнокомплектных машин.</a:t>
            </a:r>
          </a:p>
          <a:p>
            <a:r>
              <a:rPr lang="ru-RU" dirty="0">
                <a:solidFill>
                  <a:srgbClr val="222222"/>
                </a:solidFill>
                <a:latin typeface="Roboto"/>
              </a:rPr>
              <a:t>●        Под статические и динамические испытания.</a:t>
            </a:r>
          </a:p>
          <a:p>
            <a:r>
              <a:rPr lang="ru-RU" dirty="0">
                <a:solidFill>
                  <a:srgbClr val="222222"/>
                </a:solidFill>
                <a:latin typeface="Roboto"/>
              </a:rPr>
              <a:t>●        Для тестирования с разрушением и без.</a:t>
            </a:r>
          </a:p>
          <a:p>
            <a:r>
              <a:rPr lang="ru-RU" dirty="0">
                <a:solidFill>
                  <a:srgbClr val="222222"/>
                </a:solidFill>
                <a:latin typeface="Roboto"/>
              </a:rPr>
              <a:t>Во время использования испытательного оборудования определяется следующее:</a:t>
            </a:r>
          </a:p>
          <a:p>
            <a:r>
              <a:rPr lang="ru-RU" dirty="0">
                <a:solidFill>
                  <a:srgbClr val="222222"/>
                </a:solidFill>
                <a:latin typeface="Roboto"/>
              </a:rPr>
              <a:t>1.      Рабочие показатели относительно комплектации и после регулировок. По характеристикам свойств объекта составляется отчет, в котором отображаются показатели индикаторной и эффективной мощности: принудительный холостой ход, механические потери, нагрузочная мощность, расход топлива при вращении коленчатого вала.</a:t>
            </a:r>
          </a:p>
          <a:p>
            <a:r>
              <a:rPr lang="ru-RU" dirty="0">
                <a:solidFill>
                  <a:srgbClr val="222222"/>
                </a:solidFill>
                <a:latin typeface="Roboto"/>
              </a:rPr>
              <a:t>2.      Предельные параметры мощности, крутящего момента во время изменений настройки системы.</a:t>
            </a:r>
          </a:p>
          <a:p>
            <a:r>
              <a:rPr lang="ru-RU" dirty="0">
                <a:solidFill>
                  <a:srgbClr val="222222"/>
                </a:solidFill>
                <a:latin typeface="Roboto"/>
              </a:rPr>
              <a:t>3.      Детонационные характеристики.</a:t>
            </a:r>
          </a:p>
          <a:p>
            <a:r>
              <a:rPr lang="ru-RU" dirty="0">
                <a:solidFill>
                  <a:srgbClr val="222222"/>
                </a:solidFill>
                <a:latin typeface="Roboto"/>
              </a:rPr>
              <a:t>4.      Шум, вибрации.</a:t>
            </a:r>
          </a:p>
          <a:p>
            <a:r>
              <a:rPr lang="ru-RU" dirty="0">
                <a:solidFill>
                  <a:srgbClr val="222222"/>
                </a:solidFill>
                <a:latin typeface="Roboto"/>
              </a:rPr>
              <a:t>5.      Износостойкость, надежность.</a:t>
            </a:r>
          </a:p>
          <a:p>
            <a:r>
              <a:rPr lang="ru-RU" b="1" dirty="0">
                <a:solidFill>
                  <a:srgbClr val="222222"/>
                </a:solidFill>
                <a:latin typeface="Roboto"/>
              </a:rPr>
              <a:t>Стендовые испытания – процедура, которую необходимо проводить с высокой регулярностью</a:t>
            </a:r>
            <a:r>
              <a:rPr lang="ru-RU" dirty="0">
                <a:solidFill>
                  <a:srgbClr val="222222"/>
                </a:solidFill>
                <a:latin typeface="Roboto"/>
              </a:rPr>
              <a:t>. Не произведенная вовремя проверка и оценка условий эксплуатации может стать причиной чрезвычайных последствий и проблем с внутренними контрольными органами. Давайте рассмотрим особенности проведения испытаний самых распространенных категорий оборудования.</a:t>
            </a:r>
            <a:endParaRPr lang="ru-RU" b="0" i="0" dirty="0">
              <a:solidFill>
                <a:srgbClr val="222222"/>
              </a:solidFill>
              <a:effectLst/>
              <a:latin typeface="Roboto"/>
            </a:endParaRPr>
          </a:p>
        </p:txBody>
      </p:sp>
    </p:spTree>
    <p:extLst>
      <p:ext uri="{BB962C8B-B14F-4D97-AF65-F5344CB8AC3E}">
        <p14:creationId xmlns:p14="http://schemas.microsoft.com/office/powerpoint/2010/main" val="37064781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9550" y="1"/>
            <a:ext cx="11982450" cy="3139321"/>
          </a:xfrm>
          <a:prstGeom prst="rect">
            <a:avLst/>
          </a:prstGeom>
        </p:spPr>
        <p:txBody>
          <a:bodyPr wrap="square">
            <a:spAutoFit/>
          </a:bodyPr>
          <a:lstStyle/>
          <a:p>
            <a:r>
              <a:rPr lang="ru-RU" dirty="0">
                <a:solidFill>
                  <a:srgbClr val="222222"/>
                </a:solidFill>
                <a:latin typeface="Roboto"/>
              </a:rPr>
              <a:t>Рекомендации по организации стендовых испытаний</a:t>
            </a:r>
          </a:p>
          <a:p>
            <a:r>
              <a:rPr lang="ru-RU" dirty="0">
                <a:solidFill>
                  <a:srgbClr val="222222"/>
                </a:solidFill>
                <a:latin typeface="Roboto"/>
              </a:rPr>
              <a:t>Условия оценки отдельных элементов должны быть максимально приближенными к условиям эксплуатации. Только так можно точно спрогнозировать показатели износостойкости, чтобы разработать и улучшить стратегию задействования.</a:t>
            </a:r>
          </a:p>
          <a:p>
            <a:r>
              <a:rPr lang="ru-RU" dirty="0">
                <a:solidFill>
                  <a:srgbClr val="222222"/>
                </a:solidFill>
                <a:latin typeface="Roboto"/>
              </a:rPr>
              <a:t>Организация, независимо от вида испытания, должна предполагать следующие этапы:</a:t>
            </a:r>
          </a:p>
          <a:p>
            <a:r>
              <a:rPr lang="ru-RU" dirty="0">
                <a:solidFill>
                  <a:srgbClr val="222222"/>
                </a:solidFill>
                <a:latin typeface="Roboto"/>
              </a:rPr>
              <a:t>1.      Подготовительные работы.</a:t>
            </a:r>
          </a:p>
          <a:p>
            <a:r>
              <a:rPr lang="ru-RU" dirty="0">
                <a:solidFill>
                  <a:srgbClr val="222222"/>
                </a:solidFill>
                <a:latin typeface="Roboto"/>
              </a:rPr>
              <a:t>2.      Непосредственное проведение стендового испытания.</a:t>
            </a:r>
          </a:p>
          <a:p>
            <a:r>
              <a:rPr lang="ru-RU" dirty="0">
                <a:solidFill>
                  <a:srgbClr val="222222"/>
                </a:solidFill>
                <a:latin typeface="Roboto"/>
              </a:rPr>
              <a:t>3.      Обработка полученных результатов.</a:t>
            </a:r>
          </a:p>
          <a:p>
            <a:r>
              <a:rPr lang="ru-RU" dirty="0">
                <a:solidFill>
                  <a:srgbClr val="222222"/>
                </a:solidFill>
                <a:latin typeface="Roboto"/>
              </a:rPr>
              <a:t>4.      Составление отчета по полученным данным.</a:t>
            </a:r>
          </a:p>
          <a:p>
            <a:r>
              <a:rPr lang="ru-RU" dirty="0">
                <a:solidFill>
                  <a:srgbClr val="222222"/>
                </a:solidFill>
                <a:latin typeface="Roboto"/>
              </a:rPr>
              <a:t>Каждый этап подразумевает выполнение конкретных пунктов. Чтобы разобраться с ними, рекомендуется ознакомиться с инструкцией и нормативами.</a:t>
            </a:r>
            <a:endParaRPr lang="ru-RU" b="0" i="0" dirty="0">
              <a:solidFill>
                <a:srgbClr val="222222"/>
              </a:solidFill>
              <a:effectLst/>
              <a:latin typeface="Roboto"/>
            </a:endParaRPr>
          </a:p>
        </p:txBody>
      </p:sp>
      <p:sp>
        <p:nvSpPr>
          <p:cNvPr id="3" name="Прямоугольник 2"/>
          <p:cNvSpPr/>
          <p:nvPr/>
        </p:nvSpPr>
        <p:spPr>
          <a:xfrm>
            <a:off x="209550" y="3139321"/>
            <a:ext cx="11430000" cy="3139321"/>
          </a:xfrm>
          <a:prstGeom prst="rect">
            <a:avLst/>
          </a:prstGeom>
        </p:spPr>
        <p:txBody>
          <a:bodyPr wrap="square">
            <a:spAutoFit/>
          </a:bodyPr>
          <a:lstStyle/>
          <a:p>
            <a:r>
              <a:rPr lang="ru-RU" dirty="0">
                <a:solidFill>
                  <a:srgbClr val="222222"/>
                </a:solidFill>
                <a:latin typeface="Roboto"/>
              </a:rPr>
              <a:t>Особенности подготовительных работ</a:t>
            </a:r>
          </a:p>
          <a:p>
            <a:r>
              <a:rPr lang="ru-RU" dirty="0">
                <a:solidFill>
                  <a:srgbClr val="222222"/>
                </a:solidFill>
                <a:latin typeface="Roboto"/>
              </a:rPr>
              <a:t>Изначально необходимо определить цели и задачи оценки. После этого составляется и подбирается методика, которая охватывает вопросы как методического, так и технического, организационного типа. После этого описываются следующие параметры:</a:t>
            </a:r>
          </a:p>
          <a:p>
            <a:r>
              <a:rPr lang="ru-RU" dirty="0">
                <a:solidFill>
                  <a:srgbClr val="222222"/>
                </a:solidFill>
                <a:latin typeface="Roboto"/>
              </a:rPr>
              <a:t>●        Характеристики исследуемого объекта.</a:t>
            </a:r>
          </a:p>
          <a:p>
            <a:r>
              <a:rPr lang="ru-RU" dirty="0">
                <a:solidFill>
                  <a:srgbClr val="222222"/>
                </a:solidFill>
                <a:latin typeface="Roboto"/>
              </a:rPr>
              <a:t>●        Условия эксплуатации.</a:t>
            </a:r>
          </a:p>
          <a:p>
            <a:r>
              <a:rPr lang="ru-RU" dirty="0">
                <a:solidFill>
                  <a:srgbClr val="222222"/>
                </a:solidFill>
                <a:latin typeface="Roboto"/>
              </a:rPr>
              <a:t>●        Внешние воздействующие факторы.</a:t>
            </a:r>
          </a:p>
          <a:p>
            <a:r>
              <a:rPr lang="ru-RU" dirty="0">
                <a:solidFill>
                  <a:srgbClr val="222222"/>
                </a:solidFill>
                <a:latin typeface="Roboto"/>
              </a:rPr>
              <a:t>●        Способы обработки полученных результатов.</a:t>
            </a:r>
          </a:p>
          <a:p>
            <a:r>
              <a:rPr lang="ru-RU" dirty="0">
                <a:solidFill>
                  <a:srgbClr val="222222"/>
                </a:solidFill>
                <a:latin typeface="Roboto"/>
              </a:rPr>
              <a:t>Помимо этого подготовка должна подразумевать также рекомендации из инструкции по вводу изделий в эксплуатацию. Также важно настроить стенды под рекомендованные параметры. Оценка подразумевает повторение испытания, чтобы убедиться в возможном отклонении и точности полученных результатов.</a:t>
            </a:r>
            <a:endParaRPr lang="ru-RU" b="0" i="0" dirty="0">
              <a:solidFill>
                <a:srgbClr val="222222"/>
              </a:solidFill>
              <a:effectLst/>
              <a:latin typeface="Roboto"/>
            </a:endParaRPr>
          </a:p>
        </p:txBody>
      </p:sp>
    </p:spTree>
    <p:extLst>
      <p:ext uri="{BB962C8B-B14F-4D97-AF65-F5344CB8AC3E}">
        <p14:creationId xmlns:p14="http://schemas.microsoft.com/office/powerpoint/2010/main" val="11231452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9150" y="0"/>
            <a:ext cx="11844997" cy="3970318"/>
          </a:xfrm>
          <a:prstGeom prst="rect">
            <a:avLst/>
          </a:prstGeom>
        </p:spPr>
        <p:txBody>
          <a:bodyPr wrap="square">
            <a:spAutoFit/>
          </a:bodyPr>
          <a:lstStyle/>
          <a:p>
            <a:r>
              <a:rPr lang="ru-RU" dirty="0">
                <a:solidFill>
                  <a:srgbClr val="222222"/>
                </a:solidFill>
                <a:latin typeface="Roboto"/>
              </a:rPr>
              <a:t>Непосредственное проведение исследования</a:t>
            </a:r>
          </a:p>
          <a:p>
            <a:r>
              <a:rPr lang="ru-RU" dirty="0">
                <a:solidFill>
                  <a:srgbClr val="222222"/>
                </a:solidFill>
                <a:latin typeface="Roboto"/>
              </a:rPr>
              <a:t>Этот этап предполагает полное выявление технических характеристик и свойств исследуемого объекта, показатели его функционирования, определяются внешние воздействующие факторы и их влияние на основные характеристики долговечности, износостойкости, надежности во всех эксплуатационных условиях, начиная от стандартных и до самых жестких.</a:t>
            </a:r>
          </a:p>
          <a:p>
            <a:r>
              <a:rPr lang="ru-RU" dirty="0">
                <a:solidFill>
                  <a:srgbClr val="222222"/>
                </a:solidFill>
                <a:latin typeface="Roboto"/>
              </a:rPr>
              <a:t>Во время проведения испытания важно, чтобы техническое состояние объекта было таким же, как и в самых обычных условиях. Основные требования к проведению стендового вида испытания:</a:t>
            </a:r>
          </a:p>
          <a:p>
            <a:r>
              <a:rPr lang="ru-RU" dirty="0">
                <a:solidFill>
                  <a:srgbClr val="222222"/>
                </a:solidFill>
                <a:latin typeface="Roboto"/>
              </a:rPr>
              <a:t>●        Эксплуатационная оценка должна проводиться при типовом режиме, который характерен для оборудования данного класса. При этом условия и регулирующие параметры могут меняться, подстраиваясь под окружающую среду.</a:t>
            </a:r>
          </a:p>
          <a:p>
            <a:r>
              <a:rPr lang="ru-RU" dirty="0">
                <a:solidFill>
                  <a:srgbClr val="222222"/>
                </a:solidFill>
                <a:latin typeface="Roboto"/>
              </a:rPr>
              <a:t>●        В процессе исследования важно уделять внимание изменениям технических параметров и состоянию соединительных узлов, деталей, возможных дефектов, поломок, преждевременного износа. Помимо этого во время процедуры оценивается ремонтопригодность и полная технологичность компонентов испытываемого изделия</a:t>
            </a:r>
            <a:r>
              <a:rPr lang="ru-RU" dirty="0" smtClean="0">
                <a:solidFill>
                  <a:srgbClr val="222222"/>
                </a:solidFill>
                <a:latin typeface="Roboto"/>
              </a:rPr>
              <a:t>.</a:t>
            </a:r>
            <a:endParaRPr lang="ru-RU" dirty="0">
              <a:solidFill>
                <a:srgbClr val="222222"/>
              </a:solidFill>
              <a:latin typeface="Roboto"/>
            </a:endParaRPr>
          </a:p>
        </p:txBody>
      </p:sp>
    </p:spTree>
    <p:extLst>
      <p:ext uri="{BB962C8B-B14F-4D97-AF65-F5344CB8AC3E}">
        <p14:creationId xmlns:p14="http://schemas.microsoft.com/office/powerpoint/2010/main" val="23461249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37950"/>
            <a:ext cx="12344400" cy="4801314"/>
          </a:xfrm>
          <a:prstGeom prst="rect">
            <a:avLst/>
          </a:prstGeom>
        </p:spPr>
        <p:txBody>
          <a:bodyPr wrap="square">
            <a:spAutoFit/>
          </a:bodyPr>
          <a:lstStyle/>
          <a:p>
            <a:r>
              <a:rPr lang="ru-RU" dirty="0">
                <a:solidFill>
                  <a:srgbClr val="222222"/>
                </a:solidFill>
                <a:latin typeface="Roboto"/>
              </a:rPr>
              <a:t>Стендовые испытания ориентированы на надежность, поэтому предполагают оценку всех параметров износостойкости. Представленная процедура направлена как на полноценные изделия, так и на отдельные составные части, например, детали, агрегаты, структурные единицы. Представленный контроль распределяется на две группы:</a:t>
            </a:r>
          </a:p>
          <a:p>
            <a:r>
              <a:rPr lang="ru-RU" dirty="0">
                <a:solidFill>
                  <a:srgbClr val="222222"/>
                </a:solidFill>
                <a:latin typeface="Roboto"/>
              </a:rPr>
              <a:t>1.      Нормальные – обеспечивает получение нужной информации о параметрах надежности непосредственно в тот же временной интервал, который характерен для эксплуатационных условий.</a:t>
            </a:r>
          </a:p>
          <a:p>
            <a:r>
              <a:rPr lang="ru-RU" dirty="0">
                <a:solidFill>
                  <a:srgbClr val="222222"/>
                </a:solidFill>
                <a:latin typeface="Roboto"/>
              </a:rPr>
              <a:t>2.      Ускоренные – методы, которые основываются на получении положенных данных до тестирования в стандартных эксплуатационных условиях.</a:t>
            </a:r>
          </a:p>
          <a:p>
            <a:r>
              <a:rPr lang="ru-RU" dirty="0">
                <a:solidFill>
                  <a:srgbClr val="222222"/>
                </a:solidFill>
                <a:latin typeface="Roboto"/>
              </a:rPr>
              <a:t>Основной параметр, который характерен этому виду испытания – ВВФ (внешние воздействующие факторы). К ним относятся процессы, которые могут возникнуть в стандартной среде. Они могут спровоцировать возникновение дефектов, поломки или полную потерю работоспособности объекта, его составных частей. Стендовая оценка проводится следующим путем:</a:t>
            </a:r>
          </a:p>
          <a:p>
            <a:r>
              <a:rPr lang="ru-RU" dirty="0">
                <a:solidFill>
                  <a:srgbClr val="222222"/>
                </a:solidFill>
                <a:latin typeface="Roboto"/>
              </a:rPr>
              <a:t>●        Построение разрушающего воздействия – для установления показателей прочности, износа, старения, коррозионной стойкости и других параметров «усталости» агрегата.</a:t>
            </a:r>
          </a:p>
          <a:p>
            <a:r>
              <a:rPr lang="ru-RU" dirty="0">
                <a:solidFill>
                  <a:srgbClr val="222222"/>
                </a:solidFill>
                <a:latin typeface="Roboto"/>
              </a:rPr>
              <a:t>●        Имитация реальных условий применения.</a:t>
            </a:r>
          </a:p>
          <a:p>
            <a:r>
              <a:rPr lang="ru-RU" dirty="0">
                <a:solidFill>
                  <a:srgbClr val="222222"/>
                </a:solidFill>
                <a:latin typeface="Roboto"/>
              </a:rPr>
              <a:t>●        Подбор сразу нескольких разрушающих воздействий – </a:t>
            </a:r>
            <a:r>
              <a:rPr lang="ru-RU" dirty="0" err="1" smtClean="0">
                <a:solidFill>
                  <a:srgbClr val="222222"/>
                </a:solidFill>
                <a:latin typeface="Roboto"/>
              </a:rPr>
              <a:t>вып</a:t>
            </a:r>
            <a:r>
              <a:rPr lang="ru-RU" dirty="0" err="1"/>
              <a:t>лняются</a:t>
            </a:r>
            <a:r>
              <a:rPr lang="ru-RU" dirty="0"/>
              <a:t> на нескольких стендах для полноценного рассмотрения возможностей исследуемого объекта.</a:t>
            </a:r>
            <a:endParaRPr lang="ru-RU" dirty="0">
              <a:solidFill>
                <a:srgbClr val="222222"/>
              </a:solidFill>
              <a:latin typeface="Roboto"/>
            </a:endParaRPr>
          </a:p>
        </p:txBody>
      </p:sp>
    </p:spTree>
    <p:extLst>
      <p:ext uri="{BB962C8B-B14F-4D97-AF65-F5344CB8AC3E}">
        <p14:creationId xmlns:p14="http://schemas.microsoft.com/office/powerpoint/2010/main" val="32341591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7286" y="0"/>
            <a:ext cx="11924714" cy="4801314"/>
          </a:xfrm>
          <a:prstGeom prst="rect">
            <a:avLst/>
          </a:prstGeom>
        </p:spPr>
        <p:txBody>
          <a:bodyPr wrap="square">
            <a:spAutoFit/>
          </a:bodyPr>
          <a:lstStyle/>
          <a:p>
            <a:r>
              <a:rPr lang="ru-RU" dirty="0">
                <a:solidFill>
                  <a:srgbClr val="222222"/>
                </a:solidFill>
                <a:latin typeface="Roboto"/>
              </a:rPr>
              <a:t>Обработка полученных данных</a:t>
            </a:r>
          </a:p>
          <a:p>
            <a:r>
              <a:rPr lang="ru-RU" dirty="0">
                <a:solidFill>
                  <a:srgbClr val="222222"/>
                </a:solidFill>
                <a:latin typeface="Roboto"/>
              </a:rPr>
              <a:t>Информация, которая была получена во время статического испытания, сравнивается с показателями, рекомендованными производителем. Любые отклонения от нормативов говорят о наличии серьезной проблемы. Все показания отображаются в отчетности, которая составляется согласно официальным нормативам.</a:t>
            </a:r>
          </a:p>
          <a:p>
            <a:r>
              <a:rPr lang="ru-RU" dirty="0">
                <a:solidFill>
                  <a:srgbClr val="222222"/>
                </a:solidFill>
                <a:latin typeface="Roboto"/>
              </a:rPr>
              <a:t>Составление отчета</a:t>
            </a:r>
          </a:p>
          <a:p>
            <a:r>
              <a:rPr lang="ru-RU" dirty="0">
                <a:solidFill>
                  <a:srgbClr val="222222"/>
                </a:solidFill>
                <a:latin typeface="Roboto"/>
              </a:rPr>
              <a:t>На основе готовых результатов выстраивается дальнейшая стратегия и выдаются рекомендации. В случае серьезных отклонений может потребоваться ремонт отдельного комплекса или полноценная замена приспособления.</a:t>
            </a:r>
          </a:p>
          <a:p>
            <a:r>
              <a:rPr lang="ru-RU" dirty="0">
                <a:solidFill>
                  <a:srgbClr val="222222"/>
                </a:solidFill>
                <a:latin typeface="Roboto"/>
              </a:rPr>
              <a:t>Где проводить исследования стендового типа</a:t>
            </a:r>
          </a:p>
          <a:p>
            <a:r>
              <a:rPr lang="ru-RU" dirty="0">
                <a:solidFill>
                  <a:srgbClr val="222222"/>
                </a:solidFill>
                <a:latin typeface="Roboto"/>
              </a:rPr>
              <a:t>Прежде всего, </a:t>
            </a:r>
            <a:r>
              <a:rPr lang="ru-RU" b="1" dirty="0">
                <a:solidFill>
                  <a:srgbClr val="222222"/>
                </a:solidFill>
                <a:latin typeface="Roboto"/>
              </a:rPr>
              <a:t>процедура должна выполняться аккредитованными лабораториями с соответствующим снаряжением и лицензией</a:t>
            </a:r>
            <a:r>
              <a:rPr lang="ru-RU" dirty="0">
                <a:solidFill>
                  <a:srgbClr val="222222"/>
                </a:solidFill>
                <a:latin typeface="Roboto"/>
              </a:rPr>
              <a:t>. Важно, чтобы после завершения испытания был выдан официальный акт или протокол со всеми показателями. Документ проверки должен оформляться по государственным общепринятым нормам.</a:t>
            </a:r>
          </a:p>
          <a:p>
            <a:r>
              <a:rPr lang="ru-RU" dirty="0">
                <a:solidFill>
                  <a:srgbClr val="222222"/>
                </a:solidFill>
                <a:latin typeface="Roboto"/>
              </a:rPr>
              <a:t>При выборе исполнителя обратите внимание на условия, в которых осуществляется диагностика объекта. Важно, чтобы испытательная среда предполагала возможность подстройки внешних факторов так, как это возможно в естественных условиях</a:t>
            </a:r>
            <a:r>
              <a:rPr lang="ru-RU" dirty="0" smtClean="0">
                <a:solidFill>
                  <a:srgbClr val="222222"/>
                </a:solidFill>
                <a:latin typeface="Roboto"/>
              </a:rPr>
              <a:t>.</a:t>
            </a:r>
            <a:endParaRPr lang="ru-RU" dirty="0">
              <a:solidFill>
                <a:srgbClr val="222222"/>
              </a:solidFill>
              <a:latin typeface="Roboto"/>
            </a:endParaRPr>
          </a:p>
        </p:txBody>
      </p:sp>
    </p:spTree>
    <p:extLst>
      <p:ext uri="{BB962C8B-B14F-4D97-AF65-F5344CB8AC3E}">
        <p14:creationId xmlns:p14="http://schemas.microsoft.com/office/powerpoint/2010/main" val="29934400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6948" y="490300"/>
            <a:ext cx="12147452" cy="3970318"/>
          </a:xfrm>
          <a:prstGeom prst="rect">
            <a:avLst/>
          </a:prstGeom>
        </p:spPr>
        <p:txBody>
          <a:bodyPr wrap="square">
            <a:spAutoFit/>
          </a:bodyPr>
          <a:lstStyle/>
          <a:p>
            <a:r>
              <a:rPr lang="ru-RU" dirty="0">
                <a:solidFill>
                  <a:srgbClr val="222222"/>
                </a:solidFill>
                <a:latin typeface="Roboto"/>
              </a:rPr>
              <a:t>Тестирование отдельных элементов может проводиться как в лабораторных условиях, так и на выезде. В последнем случае на полигон испытаний должна прибыть квалифицированная команда с соответствующим техническим оснащением. Важное условие – соблюдение всех требований к проверки. Только в таком случае можно получить точную информацию, которая соответствует реальной ситуации.</a:t>
            </a:r>
          </a:p>
          <a:p>
            <a:r>
              <a:rPr lang="ru-RU" b="1" dirty="0">
                <a:solidFill>
                  <a:srgbClr val="222222"/>
                </a:solidFill>
                <a:latin typeface="Roboto"/>
              </a:rPr>
              <a:t>Не игнорируйте стендовые исследования</a:t>
            </a:r>
            <a:r>
              <a:rPr lang="ru-RU" dirty="0">
                <a:solidFill>
                  <a:srgbClr val="222222"/>
                </a:solidFill>
                <a:latin typeface="Roboto"/>
              </a:rPr>
              <a:t>. Во-первых, это безопасность сотрудников. Во-вторых, предотвращение серьезных чрезвычайных происшествий, которые могут возникнуть из-за нарушения работоспособности или порчи отдельного конструктивного элемента объекта. В-третьих, это возможность сохранить репутацию своей компании.</a:t>
            </a:r>
          </a:p>
          <a:p>
            <a:r>
              <a:rPr lang="ru-RU" dirty="0">
                <a:solidFill>
                  <a:srgbClr val="222222"/>
                </a:solidFill>
                <a:latin typeface="Roboto"/>
              </a:rPr>
              <a:t>Обратите внимание, что проверка должна проводиться строго по графику. Рекомендации к испытаниям прилагаются в инструкции производителя к деталям или объектам. Не отклоняйтесь от расписания, строго соблюдая регулярность процесса обследования. В противном случае вы можете столкнуться с серьезными штрафными взысканиями, чрезмерным вниманием со стороны контрольных органов.</a:t>
            </a:r>
          </a:p>
          <a:p>
            <a:r>
              <a:rPr lang="ru-RU" dirty="0">
                <a:solidFill>
                  <a:srgbClr val="222222"/>
                </a:solidFill>
                <a:latin typeface="Roboto"/>
              </a:rPr>
              <a:t>Стендовые испытания – передовая методика оценки характеристик и свойств приспособления. Она отличается высокой точностью и возможностью спрогнозировать результаты в естественной эксплуатационной среде.</a:t>
            </a:r>
          </a:p>
        </p:txBody>
      </p:sp>
    </p:spTree>
    <p:extLst>
      <p:ext uri="{BB962C8B-B14F-4D97-AF65-F5344CB8AC3E}">
        <p14:creationId xmlns:p14="http://schemas.microsoft.com/office/powerpoint/2010/main" val="93436211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15064" y="3080825"/>
            <a:ext cx="6696221"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smtClean="0">
                <a:solidFill>
                  <a:srgbClr val="C00000"/>
                </a:solidFill>
                <a:latin typeface="Times New Roman" panose="02020603050405020304" pitchFamily="18" charset="0"/>
                <a:cs typeface="Times New Roman" panose="02020603050405020304" pitchFamily="18" charset="0"/>
              </a:rPr>
              <a:t>БЛАГОДАРЮ ЗА ВНИМАНИЕ!</a:t>
            </a:r>
            <a:endParaRPr lang="ru-RU" sz="32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875824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TotalTime>
  <Words>3239</Words>
  <Application>Microsoft Office PowerPoint</Application>
  <PresentationFormat>Широкоэкранный</PresentationFormat>
  <Paragraphs>281</Paragraphs>
  <Slides>42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42</vt:i4>
      </vt:variant>
    </vt:vector>
  </HeadingPairs>
  <TitlesOfParts>
    <vt:vector size="49" baseType="lpstr">
      <vt:lpstr>Arial</vt:lpstr>
      <vt:lpstr>Calibri</vt:lpstr>
      <vt:lpstr>Calibri Light</vt:lpstr>
      <vt:lpstr>Roboto</vt:lpstr>
      <vt:lpstr>Symbol</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RePack by Diakov</cp:lastModifiedBy>
  <cp:revision>26</cp:revision>
  <dcterms:created xsi:type="dcterms:W3CDTF">2022-11-30T04:25:18Z</dcterms:created>
  <dcterms:modified xsi:type="dcterms:W3CDTF">2022-12-05T05:11:22Z</dcterms:modified>
</cp:coreProperties>
</file>